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78" r:id="rId14"/>
    <p:sldId id="279" r:id="rId15"/>
    <p:sldId id="280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81" r:id="rId27"/>
    <p:sldId id="282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266" r:id="rId47"/>
    <p:sldId id="267" r:id="rId48"/>
    <p:sldId id="271" r:id="rId49"/>
    <p:sldId id="272" r:id="rId50"/>
    <p:sldId id="274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265" r:id="rId59"/>
    <p:sldId id="318" r:id="rId60"/>
    <p:sldId id="319" r:id="rId61"/>
    <p:sldId id="268" r:id="rId62"/>
    <p:sldId id="269" r:id="rId63"/>
    <p:sldId id="270" r:id="rId64"/>
    <p:sldId id="320" r:id="rId65"/>
    <p:sldId id="321" r:id="rId66"/>
    <p:sldId id="273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482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11-Nov-20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11-Nov-20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11-Nov-20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11-Nov-20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11-Nov-20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79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457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797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139" y="475297"/>
            <a:ext cx="8072120" cy="1356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99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39" y="2013966"/>
            <a:ext cx="8069580" cy="3035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11-Nov-20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cybercollege.com/tvp008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0499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4" y="1"/>
                </a:lnTo>
              </a:path>
            </a:pathLst>
          </a:custGeom>
          <a:ln w="19049">
            <a:solidFill>
              <a:srgbClr val="A9A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7939" y="4130357"/>
            <a:ext cx="747014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Verdana"/>
                <a:cs typeface="Verdana"/>
              </a:rPr>
              <a:t>Input/Output </a:t>
            </a:r>
            <a:r>
              <a:rPr sz="4000" dirty="0">
                <a:latin typeface="Verdana"/>
                <a:cs typeface="Verdana"/>
              </a:rPr>
              <a:t>(I/O) </a:t>
            </a:r>
            <a:r>
              <a:rPr sz="4000" spc="-5" dirty="0">
                <a:latin typeface="Verdana"/>
                <a:cs typeface="Verdana"/>
              </a:rPr>
              <a:t>Ports and  Interfacing</a:t>
            </a:r>
            <a:endParaRPr sz="4000" dirty="0">
              <a:latin typeface="Verdana"/>
              <a:cs typeface="Verdan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4A542C36-8E36-4A3A-8DF4-61271296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0499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4" y="1"/>
                </a:lnTo>
              </a:path>
            </a:pathLst>
          </a:custGeom>
          <a:ln w="19049">
            <a:solidFill>
              <a:srgbClr val="A9A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3124200"/>
            <a:ext cx="57150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200"/>
              </a:lnSpc>
              <a:spcBef>
                <a:spcPts val="340"/>
              </a:spcBef>
            </a:pPr>
            <a:r>
              <a:rPr spc="-60" dirty="0"/>
              <a:t>Interfacing </a:t>
            </a:r>
            <a:r>
              <a:rPr spc="15" dirty="0"/>
              <a:t>Dip </a:t>
            </a:r>
            <a:r>
              <a:rPr spc="-135" dirty="0"/>
              <a:t>Switches </a:t>
            </a:r>
            <a:r>
              <a:rPr spc="-45" dirty="0"/>
              <a:t>and  </a:t>
            </a:r>
            <a:r>
              <a:rPr spc="-60" dirty="0"/>
              <a:t>Interfacing</a:t>
            </a:r>
            <a:r>
              <a:rPr spc="-5" dirty="0"/>
              <a:t> </a:t>
            </a:r>
            <a:r>
              <a:rPr spc="30" dirty="0"/>
              <a:t>LEDs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80" dirty="0">
                <a:uFill>
                  <a:solidFill>
                    <a:srgbClr val="A9A700"/>
                  </a:solidFill>
                </a:uFill>
              </a:rPr>
              <a:t>Driving </a:t>
            </a:r>
            <a:r>
              <a:rPr u="heavy" spc="-65" dirty="0">
                <a:uFill>
                  <a:solidFill>
                    <a:srgbClr val="A9A700"/>
                  </a:solidFill>
                </a:uFill>
              </a:rPr>
              <a:t>an</a:t>
            </a:r>
            <a:r>
              <a:rPr u="heavy" spc="15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80" dirty="0">
                <a:uFill>
                  <a:solidFill>
                    <a:srgbClr val="A9A700"/>
                  </a:solidFill>
                </a:uFill>
              </a:rPr>
              <a:t>LED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139" y="2043176"/>
            <a:ext cx="7062470" cy="9988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Verdana"/>
                <a:cs typeface="Verdana"/>
              </a:rPr>
              <a:t>Transistor inverter </a:t>
            </a:r>
            <a:r>
              <a:rPr sz="1800" dirty="0">
                <a:latin typeface="Verdana"/>
                <a:cs typeface="Verdana"/>
              </a:rPr>
              <a:t>acting as </a:t>
            </a:r>
            <a:r>
              <a:rPr sz="1800" spc="-5" dirty="0">
                <a:latin typeface="Verdana"/>
                <a:cs typeface="Verdana"/>
              </a:rPr>
              <a:t>the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driver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Verdana"/>
                <a:cs typeface="Verdana"/>
              </a:rPr>
              <a:t>Assume LED requires 3.5 Volts </a:t>
            </a:r>
            <a:r>
              <a:rPr sz="1800" dirty="0">
                <a:latin typeface="Verdana"/>
                <a:cs typeface="Verdana"/>
              </a:rPr>
              <a:t>and </a:t>
            </a:r>
            <a:r>
              <a:rPr sz="1800" spc="-5" dirty="0">
                <a:latin typeface="Verdana"/>
                <a:cs typeface="Verdana"/>
              </a:rPr>
              <a:t>20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Verdana"/>
                <a:cs typeface="Verdana"/>
              </a:rPr>
              <a:t>2N2222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Current Amplifier </a:t>
            </a:r>
            <a:r>
              <a:rPr sz="1800" spc="-885" dirty="0">
                <a:latin typeface="Wingdings"/>
                <a:cs typeface="Wingdings"/>
              </a:rPr>
              <a:t>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generates collector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current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2957576"/>
            <a:ext cx="4495800" cy="10115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570"/>
              </a:spcBef>
            </a:pPr>
            <a:r>
              <a:rPr sz="1800" spc="-5" dirty="0">
                <a:latin typeface="Verdana"/>
                <a:cs typeface="Verdana"/>
              </a:rPr>
              <a:t>(multiplies base-current)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Verdana"/>
                <a:cs typeface="Verdana"/>
              </a:rPr>
              <a:t>In </a:t>
            </a:r>
            <a:r>
              <a:rPr sz="1800" spc="-5" dirty="0">
                <a:latin typeface="Verdana"/>
                <a:cs typeface="Verdana"/>
              </a:rPr>
              <a:t>this case the current gain </a:t>
            </a:r>
            <a:r>
              <a:rPr sz="1800" dirty="0">
                <a:latin typeface="Verdana"/>
                <a:cs typeface="Verdana"/>
              </a:rPr>
              <a:t>is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100!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Verdana"/>
                <a:cs typeface="Verdana"/>
              </a:rPr>
              <a:t>Note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Vbe=0.7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0739" y="506269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0"/>
                </a:moveTo>
                <a:lnTo>
                  <a:pt x="0" y="356662"/>
                </a:lnTo>
              </a:path>
            </a:pathLst>
          </a:custGeom>
          <a:ln w="11828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9622" y="5657534"/>
            <a:ext cx="713105" cy="0"/>
          </a:xfrm>
          <a:custGeom>
            <a:avLst/>
            <a:gdLst/>
            <a:ahLst/>
            <a:cxnLst/>
            <a:rect l="l" t="t" r="r" b="b"/>
            <a:pathLst>
              <a:path w="713104">
                <a:moveTo>
                  <a:pt x="712846" y="0"/>
                </a:moveTo>
                <a:lnTo>
                  <a:pt x="0" y="0"/>
                </a:lnTo>
              </a:path>
            </a:pathLst>
          </a:custGeom>
          <a:ln w="11586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0739" y="4230122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903"/>
                </a:lnTo>
              </a:path>
            </a:pathLst>
          </a:custGeom>
          <a:ln w="11828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2102" y="5538250"/>
            <a:ext cx="118745" cy="83820"/>
          </a:xfrm>
          <a:custGeom>
            <a:avLst/>
            <a:gdLst/>
            <a:ahLst/>
            <a:cxnLst/>
            <a:rect l="l" t="t" r="r" b="b"/>
            <a:pathLst>
              <a:path w="118745" h="83820">
                <a:moveTo>
                  <a:pt x="118636" y="0"/>
                </a:moveTo>
                <a:lnTo>
                  <a:pt x="0" y="83343"/>
                </a:lnTo>
              </a:path>
            </a:pathLst>
          </a:custGeom>
          <a:ln w="1166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2102" y="5693078"/>
            <a:ext cx="118745" cy="83820"/>
          </a:xfrm>
          <a:custGeom>
            <a:avLst/>
            <a:gdLst/>
            <a:ahLst/>
            <a:cxnLst/>
            <a:rect l="l" t="t" r="r" b="b"/>
            <a:pathLst>
              <a:path w="118745" h="83820">
                <a:moveTo>
                  <a:pt x="0" y="0"/>
                </a:moveTo>
                <a:lnTo>
                  <a:pt x="118636" y="83343"/>
                </a:lnTo>
              </a:path>
            </a:pathLst>
          </a:custGeom>
          <a:ln w="1166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22102" y="5538250"/>
            <a:ext cx="0" cy="238760"/>
          </a:xfrm>
          <a:custGeom>
            <a:avLst/>
            <a:gdLst/>
            <a:ahLst/>
            <a:cxnLst/>
            <a:rect l="l" t="t" r="r" b="b"/>
            <a:pathLst>
              <a:path h="238760">
                <a:moveTo>
                  <a:pt x="0" y="0"/>
                </a:moveTo>
                <a:lnTo>
                  <a:pt x="0" y="238171"/>
                </a:lnTo>
              </a:path>
            </a:pathLst>
          </a:custGeom>
          <a:ln w="11828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69363" y="5716779"/>
            <a:ext cx="71755" cy="59690"/>
          </a:xfrm>
          <a:custGeom>
            <a:avLst/>
            <a:gdLst/>
            <a:ahLst/>
            <a:cxnLst/>
            <a:rect l="l" t="t" r="r" b="b"/>
            <a:pathLst>
              <a:path w="71754" h="59689">
                <a:moveTo>
                  <a:pt x="23791" y="0"/>
                </a:moveTo>
                <a:lnTo>
                  <a:pt x="0" y="35544"/>
                </a:lnTo>
                <a:lnTo>
                  <a:pt x="71375" y="59641"/>
                </a:lnTo>
                <a:lnTo>
                  <a:pt x="23791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02981" y="5657534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119121" y="0"/>
                </a:moveTo>
                <a:lnTo>
                  <a:pt x="0" y="0"/>
                </a:lnTo>
              </a:path>
            </a:pathLst>
          </a:custGeom>
          <a:ln w="1158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9363" y="5716779"/>
            <a:ext cx="71755" cy="59690"/>
          </a:xfrm>
          <a:custGeom>
            <a:avLst/>
            <a:gdLst/>
            <a:ahLst/>
            <a:cxnLst/>
            <a:rect l="l" t="t" r="r" b="b"/>
            <a:pathLst>
              <a:path w="71754" h="59689">
                <a:moveTo>
                  <a:pt x="71375" y="59641"/>
                </a:moveTo>
                <a:lnTo>
                  <a:pt x="23791" y="0"/>
                </a:lnTo>
                <a:lnTo>
                  <a:pt x="0" y="35544"/>
                </a:lnTo>
                <a:lnTo>
                  <a:pt x="71375" y="59641"/>
                </a:lnTo>
                <a:close/>
              </a:path>
            </a:pathLst>
          </a:custGeom>
          <a:ln w="11685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46837" y="5516076"/>
            <a:ext cx="406400" cy="2698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125"/>
              </a:spcBef>
            </a:pPr>
            <a:r>
              <a:rPr sz="800" spc="25" dirty="0">
                <a:solidFill>
                  <a:srgbClr val="040404"/>
                </a:solidFill>
                <a:latin typeface="Arial"/>
                <a:cs typeface="Arial"/>
              </a:rPr>
              <a:t>Q1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sz="800" spc="25" dirty="0">
                <a:solidFill>
                  <a:srgbClr val="040404"/>
                </a:solidFill>
                <a:latin typeface="Arial"/>
                <a:cs typeface="Arial"/>
              </a:rPr>
              <a:t>2N2222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40739" y="5419362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87"/>
                </a:lnTo>
              </a:path>
            </a:pathLst>
          </a:custGeom>
          <a:ln w="11828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0739" y="5776421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887"/>
                </a:moveTo>
                <a:lnTo>
                  <a:pt x="0" y="0"/>
                </a:lnTo>
              </a:path>
            </a:pathLst>
          </a:custGeom>
          <a:ln w="11828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4377" y="5657534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0" y="0"/>
                </a:moveTo>
                <a:lnTo>
                  <a:pt x="118603" y="0"/>
                </a:lnTo>
              </a:path>
            </a:pathLst>
          </a:custGeom>
          <a:ln w="11586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0739" y="3754508"/>
            <a:ext cx="36195" cy="35560"/>
          </a:xfrm>
          <a:custGeom>
            <a:avLst/>
            <a:gdLst/>
            <a:ahLst/>
            <a:cxnLst/>
            <a:rect l="l" t="t" r="r" b="b"/>
            <a:pathLst>
              <a:path w="36195" h="35560">
                <a:moveTo>
                  <a:pt x="0" y="0"/>
                </a:moveTo>
                <a:lnTo>
                  <a:pt x="35607" y="35512"/>
                </a:lnTo>
              </a:path>
            </a:pathLst>
          </a:custGeom>
          <a:ln w="1170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5294" y="3790020"/>
            <a:ext cx="71120" cy="71755"/>
          </a:xfrm>
          <a:custGeom>
            <a:avLst/>
            <a:gdLst/>
            <a:ahLst/>
            <a:cxnLst/>
            <a:rect l="l" t="t" r="r" b="b"/>
            <a:pathLst>
              <a:path w="71120" h="71754">
                <a:moveTo>
                  <a:pt x="71052" y="0"/>
                </a:moveTo>
                <a:lnTo>
                  <a:pt x="0" y="7150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5294" y="3861521"/>
            <a:ext cx="71120" cy="71755"/>
          </a:xfrm>
          <a:custGeom>
            <a:avLst/>
            <a:gdLst/>
            <a:ahLst/>
            <a:cxnLst/>
            <a:rect l="l" t="t" r="r" b="b"/>
            <a:pathLst>
              <a:path w="71120" h="71754">
                <a:moveTo>
                  <a:pt x="0" y="0"/>
                </a:moveTo>
                <a:lnTo>
                  <a:pt x="71052" y="7150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5294" y="3933022"/>
            <a:ext cx="71120" cy="71755"/>
          </a:xfrm>
          <a:custGeom>
            <a:avLst/>
            <a:gdLst/>
            <a:ahLst/>
            <a:cxnLst/>
            <a:rect l="l" t="t" r="r" b="b"/>
            <a:pathLst>
              <a:path w="71120" h="71754">
                <a:moveTo>
                  <a:pt x="71052" y="0"/>
                </a:moveTo>
                <a:lnTo>
                  <a:pt x="0" y="71183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05294" y="4004205"/>
            <a:ext cx="71120" cy="71755"/>
          </a:xfrm>
          <a:custGeom>
            <a:avLst/>
            <a:gdLst/>
            <a:ahLst/>
            <a:cxnLst/>
            <a:rect l="l" t="t" r="r" b="b"/>
            <a:pathLst>
              <a:path w="71120" h="71754">
                <a:moveTo>
                  <a:pt x="0" y="0"/>
                </a:moveTo>
                <a:lnTo>
                  <a:pt x="71052" y="7150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0739" y="4075706"/>
            <a:ext cx="36195" cy="35560"/>
          </a:xfrm>
          <a:custGeom>
            <a:avLst/>
            <a:gdLst/>
            <a:ahLst/>
            <a:cxnLst/>
            <a:rect l="l" t="t" r="r" b="b"/>
            <a:pathLst>
              <a:path w="36195" h="35560">
                <a:moveTo>
                  <a:pt x="35607" y="0"/>
                </a:moveTo>
                <a:lnTo>
                  <a:pt x="0" y="35512"/>
                </a:lnTo>
              </a:path>
            </a:pathLst>
          </a:custGeom>
          <a:ln w="1170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90281" y="3851174"/>
            <a:ext cx="56070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8935" algn="l"/>
              </a:tabLst>
            </a:pPr>
            <a:r>
              <a:rPr sz="800" spc="70" dirty="0">
                <a:solidFill>
                  <a:srgbClr val="040404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040404"/>
                </a:solidFill>
                <a:latin typeface="Arial"/>
                <a:cs typeface="Arial"/>
              </a:rPr>
              <a:t>1</a:t>
            </a:r>
            <a:r>
              <a:rPr sz="800" dirty="0">
                <a:solidFill>
                  <a:srgbClr val="040404"/>
                </a:solidFill>
                <a:latin typeface="Arial"/>
                <a:cs typeface="Arial"/>
              </a:rPr>
              <a:t>	</a:t>
            </a:r>
            <a:r>
              <a:rPr sz="800" spc="15" dirty="0">
                <a:solidFill>
                  <a:srgbClr val="040404"/>
                </a:solidFill>
                <a:latin typeface="Arial"/>
                <a:cs typeface="Arial"/>
              </a:rPr>
              <a:t>430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0739" y="363560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903"/>
                </a:lnTo>
              </a:path>
            </a:pathLst>
          </a:custGeom>
          <a:ln w="11828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40739" y="4111218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903"/>
                </a:moveTo>
                <a:lnTo>
                  <a:pt x="0" y="0"/>
                </a:lnTo>
              </a:path>
            </a:pathLst>
          </a:custGeom>
          <a:ln w="11828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1136" y="5621593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940"/>
                </a:moveTo>
                <a:lnTo>
                  <a:pt x="35882" y="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07019" y="562159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0" y="0"/>
                </a:moveTo>
                <a:lnTo>
                  <a:pt x="71359" y="71484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78378" y="562159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0" y="71484"/>
                </a:moveTo>
                <a:lnTo>
                  <a:pt x="71359" y="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49738" y="5621593"/>
            <a:ext cx="71120" cy="71755"/>
          </a:xfrm>
          <a:custGeom>
            <a:avLst/>
            <a:gdLst/>
            <a:ahLst/>
            <a:cxnLst/>
            <a:rect l="l" t="t" r="r" b="b"/>
            <a:pathLst>
              <a:path w="71120" h="71754">
                <a:moveTo>
                  <a:pt x="0" y="0"/>
                </a:moveTo>
                <a:lnTo>
                  <a:pt x="70971" y="71484"/>
                </a:lnTo>
              </a:path>
            </a:pathLst>
          </a:custGeom>
          <a:ln w="11708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20709" y="562159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0" y="71484"/>
                </a:moveTo>
                <a:lnTo>
                  <a:pt x="71359" y="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92069" y="5621593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35882" y="3594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777510" y="5753851"/>
            <a:ext cx="21590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5" dirty="0">
                <a:solidFill>
                  <a:srgbClr val="040404"/>
                </a:solidFill>
                <a:latin typeface="Arial"/>
                <a:cs typeface="Arial"/>
              </a:rPr>
              <a:t>18K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52468" y="5657534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0" y="0"/>
                </a:moveTo>
                <a:lnTo>
                  <a:pt x="118668" y="0"/>
                </a:lnTo>
              </a:path>
            </a:pathLst>
          </a:custGeom>
          <a:ln w="11586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27951" y="5657534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118684" y="0"/>
                </a:moveTo>
                <a:lnTo>
                  <a:pt x="0" y="0"/>
                </a:lnTo>
              </a:path>
            </a:pathLst>
          </a:custGeom>
          <a:ln w="11586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40739" y="3397798"/>
            <a:ext cx="0" cy="238125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237806"/>
                </a:moveTo>
                <a:lnTo>
                  <a:pt x="0" y="0"/>
                </a:lnTo>
              </a:path>
            </a:pathLst>
          </a:custGeom>
          <a:ln w="11828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46635" y="5657534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237741" y="0"/>
                </a:moveTo>
                <a:lnTo>
                  <a:pt x="0" y="0"/>
                </a:lnTo>
              </a:path>
            </a:pathLst>
          </a:custGeom>
          <a:ln w="11586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40739" y="589530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0"/>
                </a:moveTo>
                <a:lnTo>
                  <a:pt x="0" y="356662"/>
                </a:lnTo>
              </a:path>
            </a:pathLst>
          </a:custGeom>
          <a:ln w="11828">
            <a:solidFill>
              <a:srgbClr val="04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22102" y="6251972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434" y="0"/>
                </a:lnTo>
              </a:path>
            </a:pathLst>
          </a:custGeom>
          <a:ln w="11586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93155" y="6323467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95329" y="0"/>
                </a:moveTo>
                <a:lnTo>
                  <a:pt x="0" y="0"/>
                </a:lnTo>
              </a:path>
            </a:pathLst>
          </a:custGeom>
          <a:ln w="11586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8924" y="6359015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3630" y="0"/>
                </a:lnTo>
              </a:path>
            </a:pathLst>
          </a:custGeom>
          <a:ln w="11586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57548" y="47060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381" y="0"/>
                </a:moveTo>
                <a:lnTo>
                  <a:pt x="0" y="0"/>
                </a:lnTo>
              </a:path>
            </a:pathLst>
          </a:custGeom>
          <a:ln w="1158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40739" y="4468246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903"/>
                </a:lnTo>
              </a:path>
            </a:pathLst>
          </a:custGeom>
          <a:ln w="11828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57548" y="4587149"/>
            <a:ext cx="167005" cy="119380"/>
          </a:xfrm>
          <a:custGeom>
            <a:avLst/>
            <a:gdLst/>
            <a:ahLst/>
            <a:cxnLst/>
            <a:rect l="l" t="t" r="r" b="b"/>
            <a:pathLst>
              <a:path w="167004" h="119379">
                <a:moveTo>
                  <a:pt x="166381" y="0"/>
                </a:moveTo>
                <a:lnTo>
                  <a:pt x="0" y="0"/>
                </a:lnTo>
                <a:lnTo>
                  <a:pt x="83190" y="118903"/>
                </a:lnTo>
                <a:lnTo>
                  <a:pt x="166381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40739" y="4706053"/>
            <a:ext cx="0" cy="238125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11828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57548" y="4587149"/>
            <a:ext cx="167005" cy="119380"/>
          </a:xfrm>
          <a:custGeom>
            <a:avLst/>
            <a:gdLst/>
            <a:ahLst/>
            <a:cxnLst/>
            <a:rect l="l" t="t" r="r" b="b"/>
            <a:pathLst>
              <a:path w="167004" h="119379">
                <a:moveTo>
                  <a:pt x="83190" y="118903"/>
                </a:moveTo>
                <a:lnTo>
                  <a:pt x="0" y="0"/>
                </a:lnTo>
                <a:lnTo>
                  <a:pt x="166381" y="0"/>
                </a:lnTo>
                <a:lnTo>
                  <a:pt x="83190" y="118903"/>
                </a:lnTo>
                <a:close/>
              </a:path>
            </a:pathLst>
          </a:custGeom>
          <a:ln w="1166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12115" y="4848610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630" y="0"/>
                </a:moveTo>
                <a:lnTo>
                  <a:pt x="0" y="23701"/>
                </a:lnTo>
                <a:lnTo>
                  <a:pt x="47422" y="47799"/>
                </a:lnTo>
                <a:lnTo>
                  <a:pt x="2363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12115" y="4848610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630" y="0"/>
                </a:moveTo>
                <a:lnTo>
                  <a:pt x="47422" y="47799"/>
                </a:lnTo>
                <a:lnTo>
                  <a:pt x="0" y="23701"/>
                </a:lnTo>
                <a:lnTo>
                  <a:pt x="23630" y="0"/>
                </a:lnTo>
                <a:close/>
              </a:path>
            </a:pathLst>
          </a:custGeom>
          <a:ln w="11708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12115" y="4777078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630" y="0"/>
                </a:moveTo>
                <a:lnTo>
                  <a:pt x="0" y="24097"/>
                </a:lnTo>
                <a:lnTo>
                  <a:pt x="47422" y="47878"/>
                </a:lnTo>
                <a:lnTo>
                  <a:pt x="2363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12115" y="4777078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23630" y="0"/>
                </a:moveTo>
                <a:lnTo>
                  <a:pt x="47422" y="47878"/>
                </a:lnTo>
                <a:lnTo>
                  <a:pt x="0" y="24097"/>
                </a:lnTo>
                <a:lnTo>
                  <a:pt x="23630" y="0"/>
                </a:lnTo>
                <a:close/>
              </a:path>
            </a:pathLst>
          </a:custGeom>
          <a:ln w="11708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776346" y="4741565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71375" y="71500"/>
                </a:moveTo>
                <a:lnTo>
                  <a:pt x="0" y="0"/>
                </a:lnTo>
              </a:path>
            </a:pathLst>
          </a:custGeom>
          <a:ln w="11707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6346" y="4813066"/>
            <a:ext cx="71755" cy="71120"/>
          </a:xfrm>
          <a:custGeom>
            <a:avLst/>
            <a:gdLst/>
            <a:ahLst/>
            <a:cxnLst/>
            <a:rect l="l" t="t" r="r" b="b"/>
            <a:pathLst>
              <a:path w="71754" h="71120">
                <a:moveTo>
                  <a:pt x="71375" y="71088"/>
                </a:moveTo>
                <a:lnTo>
                  <a:pt x="0" y="0"/>
                </a:lnTo>
              </a:path>
            </a:pathLst>
          </a:custGeom>
          <a:ln w="11706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40739" y="434902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220"/>
                </a:lnTo>
              </a:path>
            </a:pathLst>
          </a:custGeom>
          <a:ln w="11828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40739" y="4943796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118903"/>
                </a:moveTo>
                <a:lnTo>
                  <a:pt x="0" y="0"/>
                </a:lnTo>
              </a:path>
            </a:pathLst>
          </a:custGeom>
          <a:ln w="11828">
            <a:solidFill>
              <a:srgbClr val="0B0B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9439" y="3273039"/>
            <a:ext cx="70946" cy="124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609402" y="3137436"/>
            <a:ext cx="27559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5" dirty="0">
                <a:solidFill>
                  <a:srgbClr val="010101"/>
                </a:solidFill>
                <a:latin typeface="Arial"/>
                <a:cs typeface="Arial"/>
              </a:rPr>
              <a:t>+</a:t>
            </a:r>
            <a:r>
              <a:rPr sz="800" spc="15" dirty="0">
                <a:solidFill>
                  <a:srgbClr val="010101"/>
                </a:solidFill>
                <a:latin typeface="Arial"/>
                <a:cs typeface="Arial"/>
              </a:rPr>
              <a:t>12V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158162" y="4237037"/>
            <a:ext cx="0" cy="771525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52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120062" y="495776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927340" y="5062220"/>
            <a:ext cx="339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20</a:t>
            </a:r>
            <a:r>
              <a:rPr sz="900" spc="-7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96867" y="6062662"/>
            <a:ext cx="772795" cy="244475"/>
          </a:xfrm>
          <a:custGeom>
            <a:avLst/>
            <a:gdLst/>
            <a:ahLst/>
            <a:cxnLst/>
            <a:rect l="l" t="t" r="r" b="b"/>
            <a:pathLst>
              <a:path w="772795" h="244475">
                <a:moveTo>
                  <a:pt x="0" y="0"/>
                </a:moveTo>
                <a:lnTo>
                  <a:pt x="165099" y="15081"/>
                </a:lnTo>
                <a:lnTo>
                  <a:pt x="315118" y="36512"/>
                </a:lnTo>
                <a:lnTo>
                  <a:pt x="384175" y="50006"/>
                </a:lnTo>
                <a:lnTo>
                  <a:pt x="448469" y="64293"/>
                </a:lnTo>
                <a:lnTo>
                  <a:pt x="507205" y="80168"/>
                </a:lnTo>
                <a:lnTo>
                  <a:pt x="561974" y="97631"/>
                </a:lnTo>
                <a:lnTo>
                  <a:pt x="611187" y="115887"/>
                </a:lnTo>
                <a:lnTo>
                  <a:pt x="654049" y="134937"/>
                </a:lnTo>
                <a:lnTo>
                  <a:pt x="691355" y="155574"/>
                </a:lnTo>
                <a:lnTo>
                  <a:pt x="723105" y="177005"/>
                </a:lnTo>
                <a:lnTo>
                  <a:pt x="765173" y="221455"/>
                </a:lnTo>
                <a:lnTo>
                  <a:pt x="772473" y="24410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17498" y="6246736"/>
            <a:ext cx="73025" cy="84455"/>
          </a:xfrm>
          <a:custGeom>
            <a:avLst/>
            <a:gdLst/>
            <a:ahLst/>
            <a:cxnLst/>
            <a:rect l="l" t="t" r="r" b="b"/>
            <a:pathLst>
              <a:path w="73025" h="84454">
                <a:moveTo>
                  <a:pt x="72529" y="0"/>
                </a:moveTo>
                <a:lnTo>
                  <a:pt x="0" y="23355"/>
                </a:lnTo>
                <a:lnTo>
                  <a:pt x="59626" y="84213"/>
                </a:lnTo>
                <a:lnTo>
                  <a:pt x="72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790690" y="6140132"/>
            <a:ext cx="368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0.2</a:t>
            </a:r>
            <a:r>
              <a:rPr sz="900" spc="-7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mA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156575" y="3503612"/>
            <a:ext cx="554355" cy="541655"/>
          </a:xfrm>
          <a:custGeom>
            <a:avLst/>
            <a:gdLst/>
            <a:ahLst/>
            <a:cxnLst/>
            <a:rect l="l" t="t" r="r" b="b"/>
            <a:pathLst>
              <a:path w="554354" h="541654">
                <a:moveTo>
                  <a:pt x="0" y="270668"/>
                </a:moveTo>
                <a:lnTo>
                  <a:pt x="4463" y="222015"/>
                </a:lnTo>
                <a:lnTo>
                  <a:pt x="17331" y="176223"/>
                </a:lnTo>
                <a:lnTo>
                  <a:pt x="37821" y="134056"/>
                </a:lnTo>
                <a:lnTo>
                  <a:pt x="65151" y="96280"/>
                </a:lnTo>
                <a:lnTo>
                  <a:pt x="98539" y="63657"/>
                </a:lnTo>
                <a:lnTo>
                  <a:pt x="137202" y="36954"/>
                </a:lnTo>
                <a:lnTo>
                  <a:pt x="180358" y="16933"/>
                </a:lnTo>
                <a:lnTo>
                  <a:pt x="227224" y="4360"/>
                </a:lnTo>
                <a:lnTo>
                  <a:pt x="277018" y="0"/>
                </a:lnTo>
                <a:lnTo>
                  <a:pt x="326813" y="4360"/>
                </a:lnTo>
                <a:lnTo>
                  <a:pt x="373679" y="16933"/>
                </a:lnTo>
                <a:lnTo>
                  <a:pt x="416835" y="36954"/>
                </a:lnTo>
                <a:lnTo>
                  <a:pt x="455498" y="63657"/>
                </a:lnTo>
                <a:lnTo>
                  <a:pt x="488886" y="96280"/>
                </a:lnTo>
                <a:lnTo>
                  <a:pt x="516216" y="134056"/>
                </a:lnTo>
                <a:lnTo>
                  <a:pt x="536706" y="176223"/>
                </a:lnTo>
                <a:lnTo>
                  <a:pt x="549574" y="222015"/>
                </a:lnTo>
                <a:lnTo>
                  <a:pt x="554037" y="270668"/>
                </a:lnTo>
                <a:lnTo>
                  <a:pt x="549574" y="319321"/>
                </a:lnTo>
                <a:lnTo>
                  <a:pt x="536706" y="365113"/>
                </a:lnTo>
                <a:lnTo>
                  <a:pt x="516216" y="407280"/>
                </a:lnTo>
                <a:lnTo>
                  <a:pt x="488886" y="445057"/>
                </a:lnTo>
                <a:lnTo>
                  <a:pt x="455498" y="477679"/>
                </a:lnTo>
                <a:lnTo>
                  <a:pt x="416835" y="504383"/>
                </a:lnTo>
                <a:lnTo>
                  <a:pt x="373679" y="524403"/>
                </a:lnTo>
                <a:lnTo>
                  <a:pt x="326813" y="536976"/>
                </a:lnTo>
                <a:lnTo>
                  <a:pt x="277018" y="541337"/>
                </a:lnTo>
                <a:lnTo>
                  <a:pt x="227224" y="536976"/>
                </a:lnTo>
                <a:lnTo>
                  <a:pt x="180358" y="524403"/>
                </a:lnTo>
                <a:lnTo>
                  <a:pt x="137202" y="504383"/>
                </a:lnTo>
                <a:lnTo>
                  <a:pt x="98539" y="477679"/>
                </a:lnTo>
                <a:lnTo>
                  <a:pt x="65151" y="445057"/>
                </a:lnTo>
                <a:lnTo>
                  <a:pt x="37821" y="407280"/>
                </a:lnTo>
                <a:lnTo>
                  <a:pt x="17331" y="365113"/>
                </a:lnTo>
                <a:lnTo>
                  <a:pt x="4463" y="319321"/>
                </a:lnTo>
                <a:lnTo>
                  <a:pt x="0" y="270668"/>
                </a:lnTo>
                <a:close/>
              </a:path>
            </a:pathLst>
          </a:custGeom>
          <a:ln w="9524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644848" y="6140132"/>
            <a:ext cx="192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35" algn="l"/>
              </a:tabLst>
            </a:pPr>
            <a:r>
              <a:rPr sz="900" u="sng" dirty="0">
                <a:uFill>
                  <a:solidFill>
                    <a:srgbClr val="0B0B0B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29400" y="6494462"/>
            <a:ext cx="554355" cy="541655"/>
          </a:xfrm>
          <a:custGeom>
            <a:avLst/>
            <a:gdLst/>
            <a:ahLst/>
            <a:cxnLst/>
            <a:rect l="l" t="t" r="r" b="b"/>
            <a:pathLst>
              <a:path w="554354" h="541654">
                <a:moveTo>
                  <a:pt x="0" y="270668"/>
                </a:moveTo>
                <a:lnTo>
                  <a:pt x="4463" y="222015"/>
                </a:lnTo>
                <a:lnTo>
                  <a:pt x="17331" y="176223"/>
                </a:lnTo>
                <a:lnTo>
                  <a:pt x="37821" y="134057"/>
                </a:lnTo>
                <a:lnTo>
                  <a:pt x="65151" y="96280"/>
                </a:lnTo>
                <a:lnTo>
                  <a:pt x="98539" y="63658"/>
                </a:lnTo>
                <a:lnTo>
                  <a:pt x="137202" y="36954"/>
                </a:lnTo>
                <a:lnTo>
                  <a:pt x="180357" y="16933"/>
                </a:lnTo>
                <a:lnTo>
                  <a:pt x="227223" y="4360"/>
                </a:lnTo>
                <a:lnTo>
                  <a:pt x="277018" y="0"/>
                </a:lnTo>
                <a:lnTo>
                  <a:pt x="326812" y="4360"/>
                </a:lnTo>
                <a:lnTo>
                  <a:pt x="373679" y="16933"/>
                </a:lnTo>
                <a:lnTo>
                  <a:pt x="416835" y="36954"/>
                </a:lnTo>
                <a:lnTo>
                  <a:pt x="455498" y="63658"/>
                </a:lnTo>
                <a:lnTo>
                  <a:pt x="488886" y="96280"/>
                </a:lnTo>
                <a:lnTo>
                  <a:pt x="516216" y="134057"/>
                </a:lnTo>
                <a:lnTo>
                  <a:pt x="536706" y="176223"/>
                </a:lnTo>
                <a:lnTo>
                  <a:pt x="549574" y="222015"/>
                </a:lnTo>
                <a:lnTo>
                  <a:pt x="554037" y="270668"/>
                </a:lnTo>
                <a:lnTo>
                  <a:pt x="549574" y="319321"/>
                </a:lnTo>
                <a:lnTo>
                  <a:pt x="536706" y="365113"/>
                </a:lnTo>
                <a:lnTo>
                  <a:pt x="516216" y="407280"/>
                </a:lnTo>
                <a:lnTo>
                  <a:pt x="488886" y="445057"/>
                </a:lnTo>
                <a:lnTo>
                  <a:pt x="455498" y="477679"/>
                </a:lnTo>
                <a:lnTo>
                  <a:pt x="416835" y="504383"/>
                </a:lnTo>
                <a:lnTo>
                  <a:pt x="373679" y="524403"/>
                </a:lnTo>
                <a:lnTo>
                  <a:pt x="326812" y="536976"/>
                </a:lnTo>
                <a:lnTo>
                  <a:pt x="277018" y="541337"/>
                </a:lnTo>
                <a:lnTo>
                  <a:pt x="227223" y="536976"/>
                </a:lnTo>
                <a:lnTo>
                  <a:pt x="180357" y="524403"/>
                </a:lnTo>
                <a:lnTo>
                  <a:pt x="137202" y="504383"/>
                </a:lnTo>
                <a:lnTo>
                  <a:pt x="98539" y="477679"/>
                </a:lnTo>
                <a:lnTo>
                  <a:pt x="65151" y="445057"/>
                </a:lnTo>
                <a:lnTo>
                  <a:pt x="37821" y="407280"/>
                </a:lnTo>
                <a:lnTo>
                  <a:pt x="17331" y="365113"/>
                </a:lnTo>
                <a:lnTo>
                  <a:pt x="4463" y="319321"/>
                </a:lnTo>
                <a:lnTo>
                  <a:pt x="0" y="270668"/>
                </a:lnTo>
                <a:close/>
              </a:path>
            </a:pathLst>
          </a:custGeom>
          <a:ln w="9524">
            <a:solidFill>
              <a:srgbClr val="A8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85050" y="4459287"/>
            <a:ext cx="44450" cy="520700"/>
          </a:xfrm>
          <a:custGeom>
            <a:avLst/>
            <a:gdLst/>
            <a:ahLst/>
            <a:cxnLst/>
            <a:rect l="l" t="t" r="r" b="b"/>
            <a:pathLst>
              <a:path w="44450" h="520700">
                <a:moveTo>
                  <a:pt x="44450" y="520699"/>
                </a:moveTo>
                <a:lnTo>
                  <a:pt x="35799" y="517289"/>
                </a:lnTo>
                <a:lnTo>
                  <a:pt x="28734" y="507990"/>
                </a:lnTo>
                <a:lnTo>
                  <a:pt x="23971" y="494197"/>
                </a:lnTo>
                <a:lnTo>
                  <a:pt x="22225" y="477307"/>
                </a:lnTo>
                <a:lnTo>
                  <a:pt x="22225" y="303741"/>
                </a:lnTo>
                <a:lnTo>
                  <a:pt x="20478" y="286851"/>
                </a:lnTo>
                <a:lnTo>
                  <a:pt x="15715" y="273058"/>
                </a:lnTo>
                <a:lnTo>
                  <a:pt x="8650" y="263759"/>
                </a:lnTo>
                <a:lnTo>
                  <a:pt x="0" y="260349"/>
                </a:lnTo>
                <a:lnTo>
                  <a:pt x="8650" y="256939"/>
                </a:lnTo>
                <a:lnTo>
                  <a:pt x="15715" y="247640"/>
                </a:lnTo>
                <a:lnTo>
                  <a:pt x="20478" y="233848"/>
                </a:lnTo>
                <a:lnTo>
                  <a:pt x="22225" y="216957"/>
                </a:lnTo>
                <a:lnTo>
                  <a:pt x="22225" y="43391"/>
                </a:lnTo>
                <a:lnTo>
                  <a:pt x="23971" y="26501"/>
                </a:lnTo>
                <a:lnTo>
                  <a:pt x="28734" y="12709"/>
                </a:lnTo>
                <a:lnTo>
                  <a:pt x="35799" y="3409"/>
                </a:lnTo>
                <a:lnTo>
                  <a:pt x="4445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53300" y="3740150"/>
            <a:ext cx="90805" cy="520700"/>
          </a:xfrm>
          <a:custGeom>
            <a:avLst/>
            <a:gdLst/>
            <a:ahLst/>
            <a:cxnLst/>
            <a:rect l="l" t="t" r="r" b="b"/>
            <a:pathLst>
              <a:path w="90804" h="520700">
                <a:moveTo>
                  <a:pt x="90488" y="520699"/>
                </a:moveTo>
                <a:lnTo>
                  <a:pt x="72877" y="517289"/>
                </a:lnTo>
                <a:lnTo>
                  <a:pt x="58495" y="507990"/>
                </a:lnTo>
                <a:lnTo>
                  <a:pt x="48799" y="494197"/>
                </a:lnTo>
                <a:lnTo>
                  <a:pt x="45243" y="477307"/>
                </a:lnTo>
                <a:lnTo>
                  <a:pt x="45243" y="303741"/>
                </a:lnTo>
                <a:lnTo>
                  <a:pt x="41688" y="286851"/>
                </a:lnTo>
                <a:lnTo>
                  <a:pt x="31992" y="273058"/>
                </a:lnTo>
                <a:lnTo>
                  <a:pt x="17610" y="263759"/>
                </a:lnTo>
                <a:lnTo>
                  <a:pt x="0" y="260349"/>
                </a:lnTo>
                <a:lnTo>
                  <a:pt x="17610" y="256939"/>
                </a:lnTo>
                <a:lnTo>
                  <a:pt x="31992" y="247640"/>
                </a:lnTo>
                <a:lnTo>
                  <a:pt x="41688" y="233848"/>
                </a:lnTo>
                <a:lnTo>
                  <a:pt x="45243" y="216957"/>
                </a:lnTo>
                <a:lnTo>
                  <a:pt x="45243" y="43391"/>
                </a:lnTo>
                <a:lnTo>
                  <a:pt x="48799" y="26501"/>
                </a:lnTo>
                <a:lnTo>
                  <a:pt x="58495" y="12709"/>
                </a:lnTo>
                <a:lnTo>
                  <a:pt x="72877" y="3409"/>
                </a:lnTo>
                <a:lnTo>
                  <a:pt x="904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012940" y="3919220"/>
            <a:ext cx="277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8.5</a:t>
            </a:r>
            <a:r>
              <a:rPr sz="900" spc="-9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V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57390" y="4395649"/>
            <a:ext cx="1022985" cy="4146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15"/>
              </a:spcBef>
            </a:pPr>
            <a:r>
              <a:rPr sz="800" spc="70" dirty="0">
                <a:solidFill>
                  <a:srgbClr val="040404"/>
                </a:solidFill>
                <a:latin typeface="Arial"/>
                <a:cs typeface="Arial"/>
              </a:rPr>
              <a:t>D1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00" dirty="0">
                <a:latin typeface="Times New Roman"/>
                <a:cs typeface="Times New Roman"/>
              </a:rPr>
              <a:t>3.5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V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521450" y="5318125"/>
            <a:ext cx="612775" cy="180975"/>
          </a:xfrm>
          <a:custGeom>
            <a:avLst/>
            <a:gdLst/>
            <a:ahLst/>
            <a:cxnLst/>
            <a:rect l="l" t="t" r="r" b="b"/>
            <a:pathLst>
              <a:path w="612775" h="180975">
                <a:moveTo>
                  <a:pt x="0" y="180974"/>
                </a:moveTo>
                <a:lnTo>
                  <a:pt x="4012" y="145752"/>
                </a:lnTo>
                <a:lnTo>
                  <a:pt x="14956" y="116990"/>
                </a:lnTo>
                <a:lnTo>
                  <a:pt x="31187" y="97597"/>
                </a:lnTo>
                <a:lnTo>
                  <a:pt x="51063" y="90486"/>
                </a:lnTo>
                <a:lnTo>
                  <a:pt x="264398" y="90488"/>
                </a:lnTo>
                <a:lnTo>
                  <a:pt x="284275" y="83377"/>
                </a:lnTo>
                <a:lnTo>
                  <a:pt x="300506" y="63984"/>
                </a:lnTo>
                <a:lnTo>
                  <a:pt x="311449" y="35221"/>
                </a:lnTo>
                <a:lnTo>
                  <a:pt x="315462" y="0"/>
                </a:lnTo>
                <a:lnTo>
                  <a:pt x="319475" y="35221"/>
                </a:lnTo>
                <a:lnTo>
                  <a:pt x="330419" y="63984"/>
                </a:lnTo>
                <a:lnTo>
                  <a:pt x="346650" y="83377"/>
                </a:lnTo>
                <a:lnTo>
                  <a:pt x="366526" y="90488"/>
                </a:lnTo>
                <a:lnTo>
                  <a:pt x="561710" y="90488"/>
                </a:lnTo>
                <a:lnTo>
                  <a:pt x="581586" y="97599"/>
                </a:lnTo>
                <a:lnTo>
                  <a:pt x="597818" y="116991"/>
                </a:lnTo>
                <a:lnTo>
                  <a:pt x="608761" y="145753"/>
                </a:lnTo>
                <a:lnTo>
                  <a:pt x="612774" y="18097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745037" y="5364162"/>
            <a:ext cx="1062355" cy="64770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91440">
              <a:lnSpc>
                <a:spcPts val="1040"/>
              </a:lnSpc>
            </a:pPr>
            <a:r>
              <a:rPr sz="900" dirty="0">
                <a:latin typeface="Times New Roman"/>
                <a:cs typeface="Times New Roman"/>
              </a:rPr>
              <a:t>4.3 V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minimum</a:t>
            </a:r>
            <a:endParaRPr sz="900">
              <a:latin typeface="Times New Roman"/>
              <a:cs typeface="Times New Roman"/>
            </a:endParaRPr>
          </a:p>
          <a:p>
            <a:pPr marL="91440">
              <a:lnSpc>
                <a:spcPts val="1040"/>
              </a:lnSpc>
            </a:pPr>
            <a:r>
              <a:rPr sz="900" dirty="0">
                <a:latin typeface="Times New Roman"/>
                <a:cs typeface="Times New Roman"/>
              </a:rPr>
              <a:t>3.0 mA</a:t>
            </a:r>
            <a:r>
              <a:rPr sz="900" spc="-70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maximum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984115" y="6087745"/>
            <a:ext cx="521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9CC00"/>
                </a:solidFill>
                <a:latin typeface="Times New Roman"/>
                <a:cs typeface="Times New Roman"/>
              </a:rPr>
              <a:t>Port</a:t>
            </a:r>
            <a:r>
              <a:rPr sz="1200" spc="-80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99CC00"/>
                </a:solidFill>
                <a:latin typeface="Times New Roman"/>
                <a:cs typeface="Times New Roman"/>
              </a:rPr>
              <a:t>Pin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306752" y="3620770"/>
            <a:ext cx="2330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8.5</a:t>
            </a:r>
            <a:r>
              <a:rPr sz="700" spc="-7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306752" y="3783329"/>
            <a:ext cx="3194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20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228012" y="3778250"/>
            <a:ext cx="363855" cy="6350"/>
          </a:xfrm>
          <a:custGeom>
            <a:avLst/>
            <a:gdLst/>
            <a:ahLst/>
            <a:cxnLst/>
            <a:rect l="l" t="t" r="r" b="b"/>
            <a:pathLst>
              <a:path w="363854" h="6350">
                <a:moveTo>
                  <a:pt x="0" y="0"/>
                </a:moveTo>
                <a:lnTo>
                  <a:pt x="363536" y="63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776402" y="6569075"/>
            <a:ext cx="347345" cy="3587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700" dirty="0">
                <a:latin typeface="Arial"/>
                <a:cs typeface="Arial"/>
              </a:rPr>
              <a:t>3.6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800" dirty="0">
                <a:latin typeface="Arial"/>
                <a:cs typeface="Arial"/>
              </a:rPr>
              <a:t>0.2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718300" y="6770687"/>
            <a:ext cx="363855" cy="6350"/>
          </a:xfrm>
          <a:custGeom>
            <a:avLst/>
            <a:gdLst/>
            <a:ahLst/>
            <a:cxnLst/>
            <a:rect l="l" t="t" r="r" b="b"/>
            <a:pathLst>
              <a:path w="363854" h="6350">
                <a:moveTo>
                  <a:pt x="0" y="0"/>
                </a:moveTo>
                <a:lnTo>
                  <a:pt x="363537" y="63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022340" y="4909820"/>
            <a:ext cx="978535" cy="638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6045" algn="r">
              <a:lnSpc>
                <a:spcPts val="1995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4.3-0.7</a:t>
            </a:r>
            <a:endParaRPr sz="1800">
              <a:latin typeface="Verdana"/>
              <a:cs typeface="Verdana"/>
            </a:endParaRPr>
          </a:p>
          <a:p>
            <a:pPr marR="5080" algn="r">
              <a:lnSpc>
                <a:spcPts val="1030"/>
              </a:lnSpc>
            </a:pPr>
            <a:r>
              <a:rPr sz="1000" dirty="0">
                <a:latin typeface="Times New Roman"/>
                <a:cs typeface="Times New Roman"/>
              </a:rPr>
              <a:t>3.6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V</a:t>
            </a:r>
            <a:endParaRPr sz="1000">
              <a:latin typeface="Times New Roman"/>
              <a:cs typeface="Times New Roman"/>
            </a:endParaRPr>
          </a:p>
          <a:p>
            <a:pPr marR="53975" algn="r">
              <a:lnSpc>
                <a:spcPct val="100000"/>
              </a:lnSpc>
              <a:spcBef>
                <a:spcPts val="835"/>
              </a:spcBef>
            </a:pPr>
            <a:r>
              <a:rPr sz="800" spc="70" dirty="0">
                <a:solidFill>
                  <a:srgbClr val="040404"/>
                </a:solidFill>
                <a:latin typeface="Arial"/>
                <a:cs typeface="Arial"/>
              </a:rPr>
              <a:t>R2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393940" y="6433820"/>
            <a:ext cx="1230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3.6/18000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49165" algn="l"/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80" dirty="0">
                <a:uFill>
                  <a:solidFill>
                    <a:srgbClr val="A9A700"/>
                  </a:solidFill>
                </a:uFill>
              </a:rPr>
              <a:t>Driving </a:t>
            </a:r>
            <a:r>
              <a:rPr u="heavy" spc="-170" dirty="0">
                <a:uFill>
                  <a:solidFill>
                    <a:srgbClr val="A9A700"/>
                  </a:solidFill>
                </a:uFill>
              </a:rPr>
              <a:t>a</a:t>
            </a:r>
            <a:r>
              <a:rPr u="heavy" spc="9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130" dirty="0">
                <a:uFill>
                  <a:solidFill>
                    <a:srgbClr val="A9A700"/>
                  </a:solidFill>
                </a:uFill>
              </a:rPr>
              <a:t>RELAY</a:t>
            </a:r>
            <a:r>
              <a:rPr u="heavy" spc="1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215" dirty="0">
                <a:uFill>
                  <a:solidFill>
                    <a:srgbClr val="A9A700"/>
                  </a:solidFill>
                </a:uFill>
              </a:rPr>
              <a:t>&amp;	</a:t>
            </a:r>
            <a:r>
              <a:rPr u="heavy" spc="90" dirty="0">
                <a:uFill>
                  <a:solidFill>
                    <a:srgbClr val="A9A700"/>
                  </a:solidFill>
                </a:uFill>
              </a:rPr>
              <a:t>SOLENOID	</a:t>
            </a:r>
          </a:p>
        </p:txBody>
      </p:sp>
      <p:sp>
        <p:nvSpPr>
          <p:cNvPr id="5" name="object 5"/>
          <p:cNvSpPr/>
          <p:nvPr/>
        </p:nvSpPr>
        <p:spPr>
          <a:xfrm>
            <a:off x="4318072" y="4246737"/>
            <a:ext cx="0" cy="180975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732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8352" y="442747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>
                <a:moveTo>
                  <a:pt x="209720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8352" y="4246737"/>
            <a:ext cx="0" cy="180975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180732"/>
                </a:moveTo>
                <a:lnTo>
                  <a:pt x="0" y="0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5691" y="4284659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810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1124" y="4284659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810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65691" y="4236971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47586" y="0"/>
                </a:moveTo>
                <a:lnTo>
                  <a:pt x="28138" y="3456"/>
                </a:lnTo>
                <a:lnTo>
                  <a:pt x="13115" y="13190"/>
                </a:lnTo>
                <a:lnTo>
                  <a:pt x="3431" y="28251"/>
                </a:lnTo>
                <a:lnTo>
                  <a:pt x="0" y="47688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3277" y="423697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47846" y="47688"/>
                </a:moveTo>
                <a:lnTo>
                  <a:pt x="44375" y="28251"/>
                </a:lnTo>
                <a:lnTo>
                  <a:pt x="34601" y="13190"/>
                </a:lnTo>
                <a:lnTo>
                  <a:pt x="19488" y="3456"/>
                </a:lnTo>
                <a:lnTo>
                  <a:pt x="0" y="0"/>
                </a:lnTo>
              </a:path>
            </a:pathLst>
          </a:custGeom>
          <a:ln w="9384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8352" y="4141849"/>
            <a:ext cx="105410" cy="105410"/>
          </a:xfrm>
          <a:custGeom>
            <a:avLst/>
            <a:gdLst/>
            <a:ahLst/>
            <a:cxnLst/>
            <a:rect l="l" t="t" r="r" b="b"/>
            <a:pathLst>
              <a:path w="105410" h="105410">
                <a:moveTo>
                  <a:pt x="104925" y="0"/>
                </a:moveTo>
                <a:lnTo>
                  <a:pt x="64450" y="8345"/>
                </a:lnTo>
                <a:lnTo>
                  <a:pt x="31058" y="30994"/>
                </a:lnTo>
                <a:lnTo>
                  <a:pt x="8367" y="64368"/>
                </a:lnTo>
                <a:lnTo>
                  <a:pt x="0" y="104888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3277" y="4141849"/>
            <a:ext cx="105410" cy="105410"/>
          </a:xfrm>
          <a:custGeom>
            <a:avLst/>
            <a:gdLst/>
            <a:ahLst/>
            <a:cxnLst/>
            <a:rect l="l" t="t" r="r" b="b"/>
            <a:pathLst>
              <a:path w="105410" h="105410">
                <a:moveTo>
                  <a:pt x="104795" y="104888"/>
                </a:moveTo>
                <a:lnTo>
                  <a:pt x="96484" y="64368"/>
                </a:lnTo>
                <a:lnTo>
                  <a:pt x="73899" y="30994"/>
                </a:lnTo>
                <a:lnTo>
                  <a:pt x="40563" y="8345"/>
                </a:lnTo>
                <a:lnTo>
                  <a:pt x="0" y="0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2991" y="3931020"/>
            <a:ext cx="19748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650" spc="15" dirty="0">
                <a:solidFill>
                  <a:srgbClr val="202020"/>
                </a:solidFill>
                <a:latin typeface="Arial"/>
                <a:cs typeface="Arial"/>
              </a:rPr>
              <a:t>S1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8772" y="4216894"/>
            <a:ext cx="58674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202020"/>
                </a:solidFill>
                <a:latin typeface="Arial"/>
                <a:cs typeface="Arial"/>
              </a:rPr>
              <a:t>25 </a:t>
            </a:r>
            <a:r>
              <a:rPr sz="650" spc="25" dirty="0">
                <a:solidFill>
                  <a:srgbClr val="202020"/>
                </a:solidFill>
                <a:latin typeface="Arial"/>
                <a:cs typeface="Arial"/>
              </a:rPr>
              <a:t>Watt</a:t>
            </a:r>
            <a:r>
              <a:rPr sz="650" spc="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02020"/>
                </a:solidFill>
                <a:latin typeface="Arial"/>
                <a:cs typeface="Arial"/>
              </a:rPr>
              <a:t>Lamp</a:t>
            </a:r>
            <a:endParaRPr sz="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65691" y="4427470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95376"/>
                </a:moveTo>
                <a:lnTo>
                  <a:pt x="0" y="0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61124" y="4427470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95376"/>
                </a:moveTo>
                <a:lnTo>
                  <a:pt x="0" y="0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56305" y="4549241"/>
            <a:ext cx="216535" cy="7239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lnSpc>
                <a:spcPts val="765"/>
              </a:lnSpc>
              <a:spcBef>
                <a:spcPts val="60"/>
              </a:spcBef>
            </a:pPr>
            <a:r>
              <a:rPr sz="65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650" dirty="0">
                <a:solidFill>
                  <a:srgbClr val="010101"/>
                </a:solidFill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65287" y="4389547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7922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6773" y="4332347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0" y="18897"/>
                </a:moveTo>
                <a:lnTo>
                  <a:pt x="1633" y="31422"/>
                </a:lnTo>
                <a:lnTo>
                  <a:pt x="5940" y="40427"/>
                </a:lnTo>
                <a:lnTo>
                  <a:pt x="12028" y="45864"/>
                </a:lnTo>
                <a:lnTo>
                  <a:pt x="19008" y="47688"/>
                </a:lnTo>
                <a:lnTo>
                  <a:pt x="31481" y="47238"/>
                </a:lnTo>
                <a:lnTo>
                  <a:pt x="40387" y="44089"/>
                </a:lnTo>
                <a:lnTo>
                  <a:pt x="45728" y="35542"/>
                </a:lnTo>
                <a:lnTo>
                  <a:pt x="47508" y="18897"/>
                </a:lnTo>
                <a:lnTo>
                  <a:pt x="47063" y="7972"/>
                </a:lnTo>
                <a:lnTo>
                  <a:pt x="43946" y="2362"/>
                </a:lnTo>
                <a:lnTo>
                  <a:pt x="35485" y="295"/>
                </a:lnTo>
                <a:lnTo>
                  <a:pt x="19008" y="0"/>
                </a:lnTo>
                <a:lnTo>
                  <a:pt x="8019" y="1632"/>
                </a:lnTo>
                <a:lnTo>
                  <a:pt x="2376" y="5929"/>
                </a:lnTo>
                <a:lnTo>
                  <a:pt x="297" y="11985"/>
                </a:lnTo>
                <a:lnTo>
                  <a:pt x="0" y="18897"/>
                </a:lnTo>
                <a:close/>
              </a:path>
            </a:pathLst>
          </a:custGeom>
          <a:ln w="9385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57569" y="4216894"/>
            <a:ext cx="17843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-10" dirty="0">
                <a:solidFill>
                  <a:srgbClr val="010101"/>
                </a:solidFill>
                <a:latin typeface="Arial"/>
                <a:cs typeface="Arial"/>
              </a:rPr>
              <a:t>+</a:t>
            </a:r>
            <a:r>
              <a:rPr sz="650" spc="10" dirty="0">
                <a:solidFill>
                  <a:srgbClr val="010101"/>
                </a:solidFill>
                <a:latin typeface="Arial"/>
                <a:cs typeface="Arial"/>
              </a:rPr>
              <a:t>5V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27491" y="4456260"/>
            <a:ext cx="76200" cy="38100"/>
          </a:xfrm>
          <a:custGeom>
            <a:avLst/>
            <a:gdLst/>
            <a:ahLst/>
            <a:cxnLst/>
            <a:rect l="l" t="t" r="r" b="b"/>
            <a:pathLst>
              <a:path w="76200" h="38100">
                <a:moveTo>
                  <a:pt x="37965" y="0"/>
                </a:moveTo>
                <a:lnTo>
                  <a:pt x="0" y="37922"/>
                </a:lnTo>
                <a:lnTo>
                  <a:pt x="76060" y="37922"/>
                </a:lnTo>
                <a:lnTo>
                  <a:pt x="37965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27491" y="4456260"/>
            <a:ext cx="76200" cy="38100"/>
          </a:xfrm>
          <a:custGeom>
            <a:avLst/>
            <a:gdLst/>
            <a:ahLst/>
            <a:cxnLst/>
            <a:rect l="l" t="t" r="r" b="b"/>
            <a:pathLst>
              <a:path w="76200" h="38100">
                <a:moveTo>
                  <a:pt x="37965" y="0"/>
                </a:moveTo>
                <a:lnTo>
                  <a:pt x="76060" y="37922"/>
                </a:lnTo>
                <a:lnTo>
                  <a:pt x="0" y="37922"/>
                </a:lnTo>
                <a:lnTo>
                  <a:pt x="37965" y="0"/>
                </a:lnTo>
                <a:close/>
              </a:path>
            </a:pathLst>
          </a:custGeom>
          <a:ln w="931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2695" y="4327713"/>
            <a:ext cx="190347" cy="104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65456" y="4494183"/>
            <a:ext cx="0" cy="29209"/>
          </a:xfrm>
          <a:custGeom>
            <a:avLst/>
            <a:gdLst/>
            <a:ahLst/>
            <a:cxnLst/>
            <a:rect l="l" t="t" r="r" b="b"/>
            <a:pathLst>
              <a:path h="29210">
                <a:moveTo>
                  <a:pt x="0" y="0"/>
                </a:moveTo>
                <a:lnTo>
                  <a:pt x="0" y="28663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65456" y="4522846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586" y="0"/>
                </a:lnTo>
              </a:path>
            </a:pathLst>
          </a:custGeom>
          <a:ln w="9268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18037" y="4565646"/>
            <a:ext cx="142622" cy="1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22695" y="4236971"/>
            <a:ext cx="190500" cy="572135"/>
          </a:xfrm>
          <a:custGeom>
            <a:avLst/>
            <a:gdLst/>
            <a:ahLst/>
            <a:cxnLst/>
            <a:rect l="l" t="t" r="r" b="b"/>
            <a:pathLst>
              <a:path w="190500" h="572135">
                <a:moveTo>
                  <a:pt x="0" y="0"/>
                </a:moveTo>
                <a:lnTo>
                  <a:pt x="190347" y="0"/>
                </a:lnTo>
                <a:lnTo>
                  <a:pt x="190347" y="571559"/>
                </a:lnTo>
                <a:lnTo>
                  <a:pt x="0" y="571559"/>
                </a:lnTo>
                <a:lnTo>
                  <a:pt x="0" y="0"/>
                </a:lnTo>
              </a:path>
            </a:pathLst>
          </a:custGeom>
          <a:ln w="9478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09995" y="4026396"/>
            <a:ext cx="50165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202020"/>
                </a:solidFill>
                <a:latin typeface="Arial"/>
                <a:cs typeface="Arial"/>
              </a:rPr>
              <a:t>LS1</a:t>
            </a:r>
            <a:r>
              <a:rPr sz="650" spc="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650" spc="20" dirty="0">
                <a:solidFill>
                  <a:srgbClr val="202020"/>
                </a:solidFill>
                <a:latin typeface="Arial"/>
                <a:cs typeface="Arial"/>
              </a:rPr>
              <a:t>RELAY</a:t>
            </a:r>
            <a:endParaRPr sz="6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36562" y="4047027"/>
            <a:ext cx="233679" cy="93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5"/>
              </a:lnSpc>
            </a:pPr>
            <a:r>
              <a:rPr sz="650" spc="15" dirty="0">
                <a:solidFill>
                  <a:srgbClr val="202020"/>
                </a:solidFill>
                <a:latin typeface="Arial"/>
                <a:cs typeface="Arial"/>
              </a:rPr>
              <a:t>S</a:t>
            </a:r>
            <a:r>
              <a:rPr sz="650" spc="10" dirty="0">
                <a:solidFill>
                  <a:srgbClr val="202020"/>
                </a:solidFill>
                <a:latin typeface="Arial"/>
                <a:cs typeface="Arial"/>
              </a:rPr>
              <a:t>P</a:t>
            </a:r>
            <a:r>
              <a:rPr sz="650" spc="50" dirty="0">
                <a:solidFill>
                  <a:srgbClr val="202020"/>
                </a:solidFill>
                <a:latin typeface="Arial"/>
                <a:cs typeface="Arial"/>
              </a:rPr>
              <a:t>D</a:t>
            </a:r>
            <a:r>
              <a:rPr sz="650" spc="15" dirty="0">
                <a:solidFill>
                  <a:srgbClr val="202020"/>
                </a:solidFill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65617" y="4399060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18982" y="0"/>
                </a:moveTo>
                <a:lnTo>
                  <a:pt x="8008" y="1615"/>
                </a:lnTo>
                <a:lnTo>
                  <a:pt x="2372" y="5881"/>
                </a:lnTo>
                <a:lnTo>
                  <a:pt x="296" y="11931"/>
                </a:lnTo>
                <a:lnTo>
                  <a:pt x="0" y="18897"/>
                </a:lnTo>
                <a:lnTo>
                  <a:pt x="1631" y="31422"/>
                </a:lnTo>
                <a:lnTo>
                  <a:pt x="5932" y="40427"/>
                </a:lnTo>
                <a:lnTo>
                  <a:pt x="12012" y="45864"/>
                </a:lnTo>
                <a:lnTo>
                  <a:pt x="18982" y="47688"/>
                </a:lnTo>
                <a:lnTo>
                  <a:pt x="31515" y="47238"/>
                </a:lnTo>
                <a:lnTo>
                  <a:pt x="40452" y="44089"/>
                </a:lnTo>
                <a:lnTo>
                  <a:pt x="45805" y="35542"/>
                </a:lnTo>
                <a:lnTo>
                  <a:pt x="47586" y="18897"/>
                </a:lnTo>
                <a:lnTo>
                  <a:pt x="47139" y="7972"/>
                </a:lnTo>
                <a:lnTo>
                  <a:pt x="44011" y="2362"/>
                </a:lnTo>
                <a:lnTo>
                  <a:pt x="35519" y="295"/>
                </a:lnTo>
                <a:lnTo>
                  <a:pt x="18982" y="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5617" y="4399060"/>
            <a:ext cx="47625" cy="48260"/>
          </a:xfrm>
          <a:custGeom>
            <a:avLst/>
            <a:gdLst/>
            <a:ahLst/>
            <a:cxnLst/>
            <a:rect l="l" t="t" r="r" b="b"/>
            <a:pathLst>
              <a:path w="47625" h="48260">
                <a:moveTo>
                  <a:pt x="0" y="18897"/>
                </a:moveTo>
                <a:lnTo>
                  <a:pt x="1631" y="31422"/>
                </a:lnTo>
                <a:lnTo>
                  <a:pt x="5932" y="40427"/>
                </a:lnTo>
                <a:lnTo>
                  <a:pt x="12012" y="45864"/>
                </a:lnTo>
                <a:lnTo>
                  <a:pt x="18982" y="47688"/>
                </a:lnTo>
                <a:lnTo>
                  <a:pt x="31515" y="47238"/>
                </a:lnTo>
                <a:lnTo>
                  <a:pt x="40452" y="44089"/>
                </a:lnTo>
                <a:lnTo>
                  <a:pt x="45805" y="35542"/>
                </a:lnTo>
                <a:lnTo>
                  <a:pt x="47586" y="18897"/>
                </a:lnTo>
                <a:lnTo>
                  <a:pt x="47139" y="7972"/>
                </a:lnTo>
                <a:lnTo>
                  <a:pt x="44011" y="2362"/>
                </a:lnTo>
                <a:lnTo>
                  <a:pt x="35519" y="295"/>
                </a:lnTo>
                <a:lnTo>
                  <a:pt x="18982" y="0"/>
                </a:lnTo>
                <a:lnTo>
                  <a:pt x="8008" y="1615"/>
                </a:lnTo>
                <a:lnTo>
                  <a:pt x="2372" y="5881"/>
                </a:lnTo>
                <a:lnTo>
                  <a:pt x="296" y="11931"/>
                </a:lnTo>
                <a:lnTo>
                  <a:pt x="0" y="18897"/>
                </a:lnTo>
                <a:close/>
              </a:path>
            </a:pathLst>
          </a:custGeom>
          <a:ln w="9385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36914" y="4427470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8703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95579" y="4312017"/>
            <a:ext cx="7366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13043" y="4332347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5">
                <a:moveTo>
                  <a:pt x="286041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267173" y="4216894"/>
            <a:ext cx="7366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10" dirty="0">
                <a:solidFill>
                  <a:srgbClr val="010101"/>
                </a:solidFill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13043" y="4522846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5">
                <a:moveTo>
                  <a:pt x="286041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36914" y="4617994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5">
                <a:moveTo>
                  <a:pt x="0" y="0"/>
                </a:moveTo>
                <a:lnTo>
                  <a:pt x="285781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36914" y="4713421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5">
                <a:moveTo>
                  <a:pt x="0" y="0"/>
                </a:moveTo>
                <a:lnTo>
                  <a:pt x="285781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95579" y="4407139"/>
            <a:ext cx="445134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ts val="765"/>
              </a:lnSpc>
              <a:spcBef>
                <a:spcPts val="110"/>
              </a:spcBef>
            </a:pPr>
            <a:r>
              <a:rPr sz="650" spc="10" dirty="0">
                <a:solidFill>
                  <a:srgbClr val="010101"/>
                </a:solidFill>
                <a:latin typeface="Arial"/>
                <a:cs typeface="Arial"/>
              </a:rPr>
              <a:t>4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ts val="750"/>
              </a:lnSpc>
            </a:pPr>
            <a:r>
              <a:rPr sz="650" spc="1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ts val="765"/>
              </a:lnSpc>
            </a:pPr>
            <a:r>
              <a:rPr sz="650" spc="10" dirty="0">
                <a:solidFill>
                  <a:srgbClr val="010101"/>
                </a:solidFill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70220" y="430353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7713"/>
                </a:moveTo>
                <a:lnTo>
                  <a:pt x="47826" y="47713"/>
                </a:lnTo>
                <a:lnTo>
                  <a:pt x="47826" y="0"/>
                </a:lnTo>
                <a:lnTo>
                  <a:pt x="0" y="0"/>
                </a:lnTo>
                <a:lnTo>
                  <a:pt x="0" y="47713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70220" y="430353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7713"/>
                </a:moveTo>
                <a:lnTo>
                  <a:pt x="47826" y="47713"/>
                </a:lnTo>
                <a:lnTo>
                  <a:pt x="47826" y="0"/>
                </a:lnTo>
                <a:lnTo>
                  <a:pt x="0" y="0"/>
                </a:lnTo>
                <a:lnTo>
                  <a:pt x="0" y="47713"/>
                </a:lnTo>
                <a:close/>
              </a:path>
            </a:pathLst>
          </a:custGeom>
          <a:ln w="9385">
            <a:solidFill>
              <a:srgbClr val="7C7C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70269" y="5256279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28435"/>
                </a:moveTo>
                <a:lnTo>
                  <a:pt x="28500" y="0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98769" y="525627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013" y="56870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5782" y="5256279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0" y="56870"/>
                </a:moveTo>
                <a:lnTo>
                  <a:pt x="57325" y="0"/>
                </a:lnTo>
              </a:path>
            </a:pathLst>
          </a:custGeom>
          <a:ln w="9384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13107" y="525627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0" y="0"/>
                </a:moveTo>
                <a:lnTo>
                  <a:pt x="57013" y="56870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70121" y="5256279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5" h="57150">
                <a:moveTo>
                  <a:pt x="0" y="56870"/>
                </a:moveTo>
                <a:lnTo>
                  <a:pt x="57325" y="0"/>
                </a:lnTo>
              </a:path>
            </a:pathLst>
          </a:custGeom>
          <a:ln w="9384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27446" y="5256279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0"/>
                </a:moveTo>
                <a:lnTo>
                  <a:pt x="28513" y="28435"/>
                </a:lnTo>
              </a:path>
            </a:pathLst>
          </a:custGeom>
          <a:ln w="938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152587" y="5073898"/>
            <a:ext cx="14478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0" dirty="0">
                <a:solidFill>
                  <a:srgbClr val="202020"/>
                </a:solidFill>
                <a:latin typeface="Arial"/>
                <a:cs typeface="Arial"/>
              </a:rPr>
              <a:t>R1</a:t>
            </a:r>
            <a:endParaRPr sz="6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52587" y="5359862"/>
            <a:ext cx="206375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" dirty="0">
                <a:solidFill>
                  <a:srgbClr val="202020"/>
                </a:solidFill>
                <a:latin typeface="Arial"/>
                <a:cs typeface="Arial"/>
              </a:rPr>
              <a:t>5</a:t>
            </a:r>
            <a:r>
              <a:rPr sz="650" spc="35" dirty="0">
                <a:solidFill>
                  <a:srgbClr val="202020"/>
                </a:solidFill>
                <a:latin typeface="Arial"/>
                <a:cs typeface="Arial"/>
              </a:rPr>
              <a:t>.</a:t>
            </a:r>
            <a:r>
              <a:rPr sz="650" spc="10" dirty="0">
                <a:solidFill>
                  <a:srgbClr val="202020"/>
                </a:solidFill>
                <a:latin typeface="Arial"/>
                <a:cs typeface="Arial"/>
              </a:rPr>
              <a:t>6K</a:t>
            </a:r>
            <a:endParaRPr sz="6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74926" y="5284714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0" y="0"/>
                </a:moveTo>
                <a:lnTo>
                  <a:pt x="95342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5959" y="5284714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329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36914" y="3856100"/>
            <a:ext cx="2477135" cy="0"/>
          </a:xfrm>
          <a:custGeom>
            <a:avLst/>
            <a:gdLst/>
            <a:ahLst/>
            <a:cxnLst/>
            <a:rect l="l" t="t" r="r" b="b"/>
            <a:pathLst>
              <a:path w="2477135">
                <a:moveTo>
                  <a:pt x="0" y="0"/>
                </a:moveTo>
                <a:lnTo>
                  <a:pt x="2476597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36914" y="5570361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26"/>
                </a:lnTo>
              </a:path>
            </a:pathLst>
          </a:custGeom>
          <a:ln w="9501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65287" y="4427470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190524"/>
                </a:moveTo>
                <a:lnTo>
                  <a:pt x="0" y="0"/>
                </a:lnTo>
              </a:path>
            </a:pathLst>
          </a:custGeom>
          <a:ln w="9501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36914" y="5570361"/>
            <a:ext cx="762635" cy="0"/>
          </a:xfrm>
          <a:custGeom>
            <a:avLst/>
            <a:gdLst/>
            <a:ahLst/>
            <a:cxnLst/>
            <a:rect l="l" t="t" r="r" b="b"/>
            <a:pathLst>
              <a:path w="762635">
                <a:moveTo>
                  <a:pt x="762170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36914" y="4713421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380756"/>
                </a:moveTo>
                <a:lnTo>
                  <a:pt x="0" y="0"/>
                </a:lnTo>
              </a:path>
            </a:pathLst>
          </a:custGeom>
          <a:ln w="9501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17931" y="5075216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10" h="28575">
                <a:moveTo>
                  <a:pt x="28604" y="0"/>
                </a:moveTo>
                <a:lnTo>
                  <a:pt x="0" y="0"/>
                </a:lnTo>
                <a:lnTo>
                  <a:pt x="0" y="28447"/>
                </a:lnTo>
                <a:lnTo>
                  <a:pt x="9491" y="28447"/>
                </a:lnTo>
                <a:lnTo>
                  <a:pt x="16481" y="28151"/>
                </a:lnTo>
                <a:lnTo>
                  <a:pt x="22607" y="26077"/>
                </a:lnTo>
                <a:lnTo>
                  <a:pt x="26952" y="20448"/>
                </a:lnTo>
                <a:lnTo>
                  <a:pt x="28604" y="9486"/>
                </a:lnTo>
                <a:lnTo>
                  <a:pt x="28604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17931" y="5075216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10" h="28575">
                <a:moveTo>
                  <a:pt x="0" y="9486"/>
                </a:moveTo>
                <a:lnTo>
                  <a:pt x="0" y="18961"/>
                </a:lnTo>
                <a:lnTo>
                  <a:pt x="0" y="28447"/>
                </a:lnTo>
                <a:lnTo>
                  <a:pt x="9491" y="28447"/>
                </a:lnTo>
                <a:lnTo>
                  <a:pt x="16481" y="28151"/>
                </a:lnTo>
                <a:lnTo>
                  <a:pt x="22607" y="26077"/>
                </a:lnTo>
                <a:lnTo>
                  <a:pt x="26952" y="20448"/>
                </a:lnTo>
                <a:lnTo>
                  <a:pt x="28604" y="9486"/>
                </a:lnTo>
                <a:lnTo>
                  <a:pt x="28604" y="0"/>
                </a:lnTo>
                <a:lnTo>
                  <a:pt x="9491" y="0"/>
                </a:lnTo>
                <a:lnTo>
                  <a:pt x="0" y="0"/>
                </a:lnTo>
                <a:lnTo>
                  <a:pt x="0" y="9486"/>
                </a:lnTo>
                <a:close/>
              </a:path>
            </a:pathLst>
          </a:custGeom>
          <a:ln w="9384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36914" y="5094177"/>
            <a:ext cx="762635" cy="0"/>
          </a:xfrm>
          <a:custGeom>
            <a:avLst/>
            <a:gdLst/>
            <a:ahLst/>
            <a:cxnLst/>
            <a:rect l="l" t="t" r="r" b="b"/>
            <a:pathLst>
              <a:path w="762635">
                <a:moveTo>
                  <a:pt x="762170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32255" y="5284714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269" y="0"/>
                </a:lnTo>
              </a:path>
            </a:pathLst>
          </a:custGeom>
          <a:ln w="9268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99084" y="5379824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95426"/>
                </a:moveTo>
                <a:lnTo>
                  <a:pt x="0" y="0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32254" y="5284714"/>
            <a:ext cx="133350" cy="95250"/>
          </a:xfrm>
          <a:custGeom>
            <a:avLst/>
            <a:gdLst/>
            <a:ahLst/>
            <a:cxnLst/>
            <a:rect l="l" t="t" r="r" b="b"/>
            <a:pathLst>
              <a:path w="133350" h="95250">
                <a:moveTo>
                  <a:pt x="66829" y="0"/>
                </a:moveTo>
                <a:lnTo>
                  <a:pt x="0" y="95109"/>
                </a:lnTo>
                <a:lnTo>
                  <a:pt x="133269" y="95109"/>
                </a:lnTo>
                <a:lnTo>
                  <a:pt x="66829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99084" y="5189604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95109"/>
                </a:moveTo>
                <a:lnTo>
                  <a:pt x="0" y="0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32255" y="5284714"/>
            <a:ext cx="133350" cy="95250"/>
          </a:xfrm>
          <a:custGeom>
            <a:avLst/>
            <a:gdLst/>
            <a:ahLst/>
            <a:cxnLst/>
            <a:rect l="l" t="t" r="r" b="b"/>
            <a:pathLst>
              <a:path w="133350" h="95250">
                <a:moveTo>
                  <a:pt x="66829" y="0"/>
                </a:moveTo>
                <a:lnTo>
                  <a:pt x="133269" y="95109"/>
                </a:lnTo>
                <a:lnTo>
                  <a:pt x="0" y="95109"/>
                </a:lnTo>
                <a:lnTo>
                  <a:pt x="66829" y="0"/>
                </a:lnTo>
                <a:close/>
              </a:path>
            </a:pathLst>
          </a:custGeom>
          <a:ln w="9347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629145" y="5169325"/>
            <a:ext cx="144780" cy="1263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" spc="50" dirty="0">
                <a:solidFill>
                  <a:srgbClr val="202020"/>
                </a:solidFill>
                <a:latin typeface="Arial"/>
                <a:cs typeface="Arial"/>
              </a:rPr>
              <a:t>D1</a:t>
            </a:r>
            <a:endParaRPr sz="6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499084" y="5475251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95109"/>
                </a:moveTo>
                <a:lnTo>
                  <a:pt x="0" y="0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99084" y="5094177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26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03233" y="5284714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>
                <a:moveTo>
                  <a:pt x="571692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36914" y="5475251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5109"/>
                </a:lnTo>
              </a:path>
            </a:pathLst>
          </a:custGeom>
          <a:ln w="9501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17931" y="5551413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10" h="28575">
                <a:moveTo>
                  <a:pt x="28604" y="0"/>
                </a:moveTo>
                <a:lnTo>
                  <a:pt x="0" y="0"/>
                </a:lnTo>
                <a:lnTo>
                  <a:pt x="0" y="28435"/>
                </a:lnTo>
                <a:lnTo>
                  <a:pt x="9491" y="28435"/>
                </a:lnTo>
                <a:lnTo>
                  <a:pt x="16481" y="28139"/>
                </a:lnTo>
                <a:lnTo>
                  <a:pt x="22607" y="26065"/>
                </a:lnTo>
                <a:lnTo>
                  <a:pt x="26952" y="20436"/>
                </a:lnTo>
                <a:lnTo>
                  <a:pt x="28604" y="9474"/>
                </a:lnTo>
                <a:lnTo>
                  <a:pt x="28604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17931" y="5551413"/>
            <a:ext cx="29209" cy="28575"/>
          </a:xfrm>
          <a:custGeom>
            <a:avLst/>
            <a:gdLst/>
            <a:ahLst/>
            <a:cxnLst/>
            <a:rect l="l" t="t" r="r" b="b"/>
            <a:pathLst>
              <a:path w="29210" h="28575">
                <a:moveTo>
                  <a:pt x="0" y="9474"/>
                </a:moveTo>
                <a:lnTo>
                  <a:pt x="0" y="18948"/>
                </a:lnTo>
                <a:lnTo>
                  <a:pt x="0" y="28435"/>
                </a:lnTo>
                <a:lnTo>
                  <a:pt x="9491" y="28435"/>
                </a:lnTo>
                <a:lnTo>
                  <a:pt x="16481" y="28139"/>
                </a:lnTo>
                <a:lnTo>
                  <a:pt x="22607" y="26065"/>
                </a:lnTo>
                <a:lnTo>
                  <a:pt x="26952" y="20436"/>
                </a:lnTo>
                <a:lnTo>
                  <a:pt x="28604" y="9474"/>
                </a:lnTo>
                <a:lnTo>
                  <a:pt x="28604" y="0"/>
                </a:lnTo>
                <a:lnTo>
                  <a:pt x="9491" y="0"/>
                </a:lnTo>
                <a:lnTo>
                  <a:pt x="0" y="0"/>
                </a:lnTo>
                <a:lnTo>
                  <a:pt x="0" y="9474"/>
                </a:lnTo>
                <a:close/>
              </a:path>
            </a:pathLst>
          </a:custGeom>
          <a:ln w="9384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41649" y="5189604"/>
            <a:ext cx="95885" cy="66675"/>
          </a:xfrm>
          <a:custGeom>
            <a:avLst/>
            <a:gdLst/>
            <a:ahLst/>
            <a:cxnLst/>
            <a:rect l="l" t="t" r="r" b="b"/>
            <a:pathLst>
              <a:path w="95885" h="66675">
                <a:moveTo>
                  <a:pt x="95264" y="0"/>
                </a:moveTo>
                <a:lnTo>
                  <a:pt x="0" y="66674"/>
                </a:lnTo>
              </a:path>
            </a:pathLst>
          </a:custGeom>
          <a:ln w="934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641649" y="5313150"/>
            <a:ext cx="95885" cy="66675"/>
          </a:xfrm>
          <a:custGeom>
            <a:avLst/>
            <a:gdLst/>
            <a:ahLst/>
            <a:cxnLst/>
            <a:rect l="l" t="t" r="r" b="b"/>
            <a:pathLst>
              <a:path w="95885" h="66675">
                <a:moveTo>
                  <a:pt x="0" y="0"/>
                </a:moveTo>
                <a:lnTo>
                  <a:pt x="95264" y="66674"/>
                </a:lnTo>
              </a:path>
            </a:pathLst>
          </a:custGeom>
          <a:ln w="9345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41649" y="5189604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219"/>
                </a:lnTo>
              </a:path>
            </a:pathLst>
          </a:custGeom>
          <a:ln w="9501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79706" y="5332428"/>
            <a:ext cx="57785" cy="47625"/>
          </a:xfrm>
          <a:custGeom>
            <a:avLst/>
            <a:gdLst/>
            <a:ahLst/>
            <a:cxnLst/>
            <a:rect l="l" t="t" r="r" b="b"/>
            <a:pathLst>
              <a:path w="57785" h="47625">
                <a:moveTo>
                  <a:pt x="18982" y="0"/>
                </a:moveTo>
                <a:lnTo>
                  <a:pt x="0" y="28435"/>
                </a:lnTo>
                <a:lnTo>
                  <a:pt x="57208" y="47396"/>
                </a:lnTo>
                <a:lnTo>
                  <a:pt x="18982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6306" y="5284714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95342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79706" y="5332428"/>
            <a:ext cx="57785" cy="47625"/>
          </a:xfrm>
          <a:custGeom>
            <a:avLst/>
            <a:gdLst/>
            <a:ahLst/>
            <a:cxnLst/>
            <a:rect l="l" t="t" r="r" b="b"/>
            <a:pathLst>
              <a:path w="57785" h="47625">
                <a:moveTo>
                  <a:pt x="57208" y="47396"/>
                </a:moveTo>
                <a:lnTo>
                  <a:pt x="18982" y="0"/>
                </a:lnTo>
                <a:lnTo>
                  <a:pt x="0" y="28435"/>
                </a:lnTo>
                <a:lnTo>
                  <a:pt x="57208" y="47396"/>
                </a:lnTo>
                <a:close/>
              </a:path>
            </a:pathLst>
          </a:custGeom>
          <a:ln w="9363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819258" y="5169325"/>
            <a:ext cx="387350" cy="2209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750"/>
              </a:lnSpc>
              <a:spcBef>
                <a:spcPts val="160"/>
              </a:spcBef>
            </a:pPr>
            <a:r>
              <a:rPr sz="650" spc="15" dirty="0">
                <a:solidFill>
                  <a:srgbClr val="202020"/>
                </a:solidFill>
                <a:latin typeface="Arial"/>
                <a:cs typeface="Arial"/>
              </a:rPr>
              <a:t>Q1  </a:t>
            </a:r>
            <a:r>
              <a:rPr sz="650" spc="5" dirty="0">
                <a:solidFill>
                  <a:srgbClr val="202020"/>
                </a:solidFill>
                <a:latin typeface="Arial"/>
                <a:cs typeface="Arial"/>
              </a:rPr>
              <a:t>2</a:t>
            </a:r>
            <a:r>
              <a:rPr sz="650" spc="50" dirty="0">
                <a:solidFill>
                  <a:srgbClr val="202020"/>
                </a:solidFill>
                <a:latin typeface="Arial"/>
                <a:cs typeface="Arial"/>
              </a:rPr>
              <a:t>N</a:t>
            </a:r>
            <a:r>
              <a:rPr sz="650" spc="5" dirty="0">
                <a:solidFill>
                  <a:srgbClr val="202020"/>
                </a:solidFill>
                <a:latin typeface="Arial"/>
                <a:cs typeface="Arial"/>
              </a:rPr>
              <a:t>2222</a:t>
            </a:r>
            <a:r>
              <a:rPr sz="650" spc="1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endParaRPr sz="65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736914" y="5094177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0"/>
                </a:moveTo>
                <a:lnTo>
                  <a:pt x="0" y="95426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36914" y="5379824"/>
            <a:ext cx="0" cy="95885"/>
          </a:xfrm>
          <a:custGeom>
            <a:avLst/>
            <a:gdLst/>
            <a:ahLst/>
            <a:cxnLst/>
            <a:rect l="l" t="t" r="r" b="b"/>
            <a:pathLst>
              <a:path h="95885">
                <a:moveTo>
                  <a:pt x="0" y="95426"/>
                </a:moveTo>
                <a:lnTo>
                  <a:pt x="0" y="0"/>
                </a:lnTo>
              </a:path>
            </a:pathLst>
          </a:custGeom>
          <a:ln w="950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451289" y="528471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017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65287" y="4617994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>
                <a:moveTo>
                  <a:pt x="571627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36914" y="3856100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571369"/>
                </a:moveTo>
                <a:lnTo>
                  <a:pt x="0" y="0"/>
                </a:lnTo>
              </a:path>
            </a:pathLst>
          </a:custGeom>
          <a:ln w="9501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641649" y="5665788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308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670084" y="5694231"/>
            <a:ext cx="133985" cy="0"/>
          </a:xfrm>
          <a:custGeom>
            <a:avLst/>
            <a:gdLst/>
            <a:ahLst/>
            <a:cxnLst/>
            <a:rect l="l" t="t" r="r" b="b"/>
            <a:pathLst>
              <a:path w="133985">
                <a:moveTo>
                  <a:pt x="0" y="0"/>
                </a:moveTo>
                <a:lnTo>
                  <a:pt x="133399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98688" y="5722984"/>
            <a:ext cx="76835" cy="0"/>
          </a:xfrm>
          <a:custGeom>
            <a:avLst/>
            <a:gdLst/>
            <a:ahLst/>
            <a:cxnLst/>
            <a:rect l="l" t="t" r="r" b="b"/>
            <a:pathLst>
              <a:path w="76835">
                <a:moveTo>
                  <a:pt x="76321" y="0"/>
                </a:moveTo>
                <a:lnTo>
                  <a:pt x="0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27423" y="5751423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0" y="0"/>
                </a:moveTo>
                <a:lnTo>
                  <a:pt x="19112" y="0"/>
                </a:lnTo>
              </a:path>
            </a:pathLst>
          </a:custGeom>
          <a:ln w="9268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261124" y="4522846"/>
            <a:ext cx="952500" cy="0"/>
          </a:xfrm>
          <a:custGeom>
            <a:avLst/>
            <a:gdLst/>
            <a:ahLst/>
            <a:cxnLst/>
            <a:rect l="l" t="t" r="r" b="b"/>
            <a:pathLst>
              <a:path w="952500">
                <a:moveTo>
                  <a:pt x="0" y="0"/>
                </a:moveTo>
                <a:lnTo>
                  <a:pt x="952387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499084" y="4522846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>
                <a:moveTo>
                  <a:pt x="0" y="0"/>
                </a:moveTo>
                <a:lnTo>
                  <a:pt x="666606" y="0"/>
                </a:lnTo>
              </a:path>
            </a:pathLst>
          </a:custGeom>
          <a:ln w="9268">
            <a:solidFill>
              <a:srgbClr val="3A3A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132839" y="5187632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RB0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505200" y="3962400"/>
            <a:ext cx="342900" cy="2286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0" y="228600"/>
                </a:moveTo>
                <a:lnTo>
                  <a:pt x="342900" y="228600"/>
                </a:lnTo>
                <a:lnTo>
                  <a:pt x="3429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807215" y="5164590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605" y="0"/>
                </a:lnTo>
              </a:path>
            </a:pathLst>
          </a:custGeom>
          <a:ln w="12340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896018" y="5291638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126625"/>
                </a:moveTo>
                <a:lnTo>
                  <a:pt x="0" y="0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807215" y="5164590"/>
            <a:ext cx="177800" cy="127635"/>
          </a:xfrm>
          <a:custGeom>
            <a:avLst/>
            <a:gdLst/>
            <a:ahLst/>
            <a:cxnLst/>
            <a:rect l="l" t="t" r="r" b="b"/>
            <a:pathLst>
              <a:path w="177800" h="127635">
                <a:moveTo>
                  <a:pt x="88802" y="0"/>
                </a:moveTo>
                <a:lnTo>
                  <a:pt x="0" y="127047"/>
                </a:lnTo>
                <a:lnTo>
                  <a:pt x="177605" y="127047"/>
                </a:lnTo>
                <a:lnTo>
                  <a:pt x="88802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96018" y="5037964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126625"/>
                </a:moveTo>
                <a:lnTo>
                  <a:pt x="0" y="0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807215" y="5164590"/>
            <a:ext cx="177800" cy="127635"/>
          </a:xfrm>
          <a:custGeom>
            <a:avLst/>
            <a:gdLst/>
            <a:ahLst/>
            <a:cxnLst/>
            <a:rect l="l" t="t" r="r" b="b"/>
            <a:pathLst>
              <a:path w="177800" h="127635">
                <a:moveTo>
                  <a:pt x="88802" y="0"/>
                </a:moveTo>
                <a:lnTo>
                  <a:pt x="177605" y="127047"/>
                </a:lnTo>
                <a:lnTo>
                  <a:pt x="0" y="127047"/>
                </a:lnTo>
                <a:lnTo>
                  <a:pt x="88802" y="0"/>
                </a:lnTo>
                <a:close/>
              </a:path>
            </a:pathLst>
          </a:custGeom>
          <a:ln w="1243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073536" y="5015174"/>
            <a:ext cx="1841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80" dirty="0">
                <a:solidFill>
                  <a:srgbClr val="161616"/>
                </a:solidFill>
                <a:latin typeface="Arial"/>
                <a:cs typeface="Arial"/>
              </a:rPr>
              <a:t>D1</a:t>
            </a:r>
            <a:endParaRPr sz="85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896018" y="5418263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126625"/>
                </a:moveTo>
                <a:lnTo>
                  <a:pt x="0" y="0"/>
                </a:lnTo>
              </a:path>
            </a:pathLst>
          </a:custGeom>
          <a:ln w="12626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896018" y="4911339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6625"/>
                </a:lnTo>
              </a:path>
            </a:pathLst>
          </a:custGeom>
          <a:ln w="12626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55402" y="5671515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6625"/>
                </a:lnTo>
              </a:path>
            </a:pathLst>
          </a:custGeom>
          <a:ln w="12626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28763" y="6051813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3278" y="0"/>
                </a:lnTo>
              </a:path>
            </a:pathLst>
          </a:custGeom>
          <a:ln w="1234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666599" y="6089681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605" y="0"/>
                </a:lnTo>
              </a:path>
            </a:pathLst>
          </a:custGeom>
          <a:ln w="1234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04953" y="6127965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896" y="0"/>
                </a:moveTo>
                <a:lnTo>
                  <a:pt x="0" y="0"/>
                </a:lnTo>
              </a:path>
            </a:pathLst>
          </a:custGeom>
          <a:ln w="1234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42790" y="616582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224" y="0"/>
                </a:lnTo>
              </a:path>
            </a:pathLst>
          </a:custGeom>
          <a:ln w="1234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55402" y="4024082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63578" y="63490"/>
                </a:moveTo>
                <a:lnTo>
                  <a:pt x="58965" y="37470"/>
                </a:lnTo>
                <a:lnTo>
                  <a:pt x="45977" y="17434"/>
                </a:lnTo>
                <a:lnTo>
                  <a:pt x="25896" y="4553"/>
                </a:lnTo>
                <a:lnTo>
                  <a:pt x="0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55402" y="4087572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0" y="63152"/>
                </a:moveTo>
                <a:lnTo>
                  <a:pt x="25896" y="58627"/>
                </a:lnTo>
                <a:lnTo>
                  <a:pt x="45977" y="45823"/>
                </a:lnTo>
                <a:lnTo>
                  <a:pt x="58965" y="25895"/>
                </a:lnTo>
                <a:lnTo>
                  <a:pt x="63578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55402" y="4150724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63578" y="63490"/>
                </a:moveTo>
                <a:lnTo>
                  <a:pt x="58965" y="37612"/>
                </a:lnTo>
                <a:lnTo>
                  <a:pt x="45977" y="17561"/>
                </a:lnTo>
                <a:lnTo>
                  <a:pt x="25896" y="4601"/>
                </a:lnTo>
                <a:lnTo>
                  <a:pt x="0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755402" y="4214214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0" y="63490"/>
                </a:moveTo>
                <a:lnTo>
                  <a:pt x="25896" y="58888"/>
                </a:lnTo>
                <a:lnTo>
                  <a:pt x="45977" y="45929"/>
                </a:lnTo>
                <a:lnTo>
                  <a:pt x="58965" y="25877"/>
                </a:lnTo>
                <a:lnTo>
                  <a:pt x="63578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755402" y="4277704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63578" y="63152"/>
                </a:moveTo>
                <a:lnTo>
                  <a:pt x="58965" y="37327"/>
                </a:lnTo>
                <a:lnTo>
                  <a:pt x="45977" y="17392"/>
                </a:lnTo>
                <a:lnTo>
                  <a:pt x="25896" y="4548"/>
                </a:lnTo>
                <a:lnTo>
                  <a:pt x="0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55402" y="4340857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0" y="63490"/>
                </a:moveTo>
                <a:lnTo>
                  <a:pt x="25896" y="58959"/>
                </a:lnTo>
                <a:lnTo>
                  <a:pt x="45977" y="46118"/>
                </a:lnTo>
                <a:lnTo>
                  <a:pt x="58965" y="26090"/>
                </a:lnTo>
                <a:lnTo>
                  <a:pt x="63578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755402" y="4404347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63578" y="63152"/>
                </a:moveTo>
                <a:lnTo>
                  <a:pt x="58965" y="37327"/>
                </a:lnTo>
                <a:lnTo>
                  <a:pt x="45977" y="17392"/>
                </a:lnTo>
                <a:lnTo>
                  <a:pt x="25896" y="4548"/>
                </a:lnTo>
                <a:lnTo>
                  <a:pt x="0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755402" y="4467499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0" y="63490"/>
                </a:moveTo>
                <a:lnTo>
                  <a:pt x="25896" y="58959"/>
                </a:lnTo>
                <a:lnTo>
                  <a:pt x="45977" y="46118"/>
                </a:lnTo>
                <a:lnTo>
                  <a:pt x="58965" y="26090"/>
                </a:lnTo>
                <a:lnTo>
                  <a:pt x="63578" y="0"/>
                </a:lnTo>
              </a:path>
            </a:pathLst>
          </a:custGeom>
          <a:ln w="12482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945620" y="4024082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4">
                <a:moveTo>
                  <a:pt x="0" y="506907"/>
                </a:moveTo>
                <a:lnTo>
                  <a:pt x="0" y="0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82041" y="4024082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4">
                <a:moveTo>
                  <a:pt x="0" y="0"/>
                </a:moveTo>
                <a:lnTo>
                  <a:pt x="0" y="506907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8122792" y="4255015"/>
            <a:ext cx="46990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20" dirty="0">
                <a:solidFill>
                  <a:srgbClr val="161616"/>
                </a:solidFill>
                <a:latin typeface="Arial"/>
                <a:cs typeface="Arial"/>
              </a:rPr>
              <a:t>Solen</a:t>
            </a:r>
            <a:r>
              <a:rPr sz="850" spc="15" dirty="0">
                <a:solidFill>
                  <a:srgbClr val="161616"/>
                </a:solidFill>
                <a:latin typeface="Arial"/>
                <a:cs typeface="Arial"/>
              </a:rPr>
              <a:t>oid</a:t>
            </a:r>
            <a:endParaRPr sz="85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755402" y="3897439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6642"/>
                </a:lnTo>
              </a:path>
            </a:pathLst>
          </a:custGeom>
          <a:ln w="12626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755402" y="4530989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126676"/>
                </a:moveTo>
                <a:lnTo>
                  <a:pt x="0" y="0"/>
                </a:lnTo>
              </a:path>
            </a:pathLst>
          </a:custGeom>
          <a:ln w="12626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55402" y="4911339"/>
            <a:ext cx="1141095" cy="0"/>
          </a:xfrm>
          <a:custGeom>
            <a:avLst/>
            <a:gdLst/>
            <a:ahLst/>
            <a:cxnLst/>
            <a:rect l="l" t="t" r="r" b="b"/>
            <a:pathLst>
              <a:path w="1141095">
                <a:moveTo>
                  <a:pt x="0" y="0"/>
                </a:moveTo>
                <a:lnTo>
                  <a:pt x="1140616" y="0"/>
                </a:lnTo>
              </a:path>
            </a:pathLst>
          </a:custGeom>
          <a:ln w="12340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30178" y="488609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2612" y="0"/>
                </a:moveTo>
                <a:lnTo>
                  <a:pt x="0" y="0"/>
                </a:lnTo>
                <a:lnTo>
                  <a:pt x="0" y="12613"/>
                </a:lnTo>
                <a:lnTo>
                  <a:pt x="197" y="21886"/>
                </a:lnTo>
                <a:lnTo>
                  <a:pt x="1576" y="29972"/>
                </a:lnTo>
                <a:lnTo>
                  <a:pt x="5320" y="35689"/>
                </a:lnTo>
                <a:lnTo>
                  <a:pt x="12612" y="37857"/>
                </a:lnTo>
                <a:lnTo>
                  <a:pt x="21874" y="37463"/>
                </a:lnTo>
                <a:lnTo>
                  <a:pt x="29953" y="34702"/>
                </a:lnTo>
                <a:lnTo>
                  <a:pt x="35668" y="27207"/>
                </a:lnTo>
                <a:lnTo>
                  <a:pt x="37836" y="12613"/>
                </a:lnTo>
                <a:lnTo>
                  <a:pt x="37442" y="5321"/>
                </a:lnTo>
                <a:lnTo>
                  <a:pt x="34683" y="1576"/>
                </a:lnTo>
                <a:lnTo>
                  <a:pt x="27194" y="197"/>
                </a:lnTo>
                <a:lnTo>
                  <a:pt x="12612" y="0"/>
                </a:lnTo>
                <a:close/>
              </a:path>
            </a:pathLst>
          </a:custGeom>
          <a:solidFill>
            <a:srgbClr val="747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30178" y="488609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12613"/>
                </a:moveTo>
                <a:lnTo>
                  <a:pt x="197" y="21886"/>
                </a:lnTo>
                <a:lnTo>
                  <a:pt x="1576" y="29972"/>
                </a:lnTo>
                <a:lnTo>
                  <a:pt x="5320" y="35689"/>
                </a:lnTo>
                <a:lnTo>
                  <a:pt x="12612" y="37857"/>
                </a:lnTo>
                <a:lnTo>
                  <a:pt x="21874" y="37463"/>
                </a:lnTo>
                <a:lnTo>
                  <a:pt x="29953" y="34702"/>
                </a:lnTo>
                <a:lnTo>
                  <a:pt x="35668" y="27207"/>
                </a:lnTo>
                <a:lnTo>
                  <a:pt x="37836" y="12613"/>
                </a:lnTo>
                <a:lnTo>
                  <a:pt x="37442" y="5321"/>
                </a:lnTo>
                <a:lnTo>
                  <a:pt x="34683" y="1576"/>
                </a:lnTo>
                <a:lnTo>
                  <a:pt x="27194" y="197"/>
                </a:lnTo>
                <a:lnTo>
                  <a:pt x="12612" y="0"/>
                </a:lnTo>
                <a:lnTo>
                  <a:pt x="0" y="0"/>
                </a:lnTo>
                <a:lnTo>
                  <a:pt x="0" y="12613"/>
                </a:lnTo>
                <a:close/>
              </a:path>
            </a:pathLst>
          </a:custGeom>
          <a:ln w="12483">
            <a:solidFill>
              <a:srgbClr val="747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88164" y="5253358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38279"/>
                </a:moveTo>
                <a:lnTo>
                  <a:pt x="37870" y="0"/>
                </a:lnTo>
              </a:path>
            </a:pathLst>
          </a:custGeom>
          <a:ln w="12484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26034" y="52533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173" y="76137"/>
                </a:lnTo>
              </a:path>
            </a:pathLst>
          </a:custGeom>
          <a:ln w="12483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02208" y="52533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37"/>
                </a:moveTo>
                <a:lnTo>
                  <a:pt x="76173" y="0"/>
                </a:lnTo>
              </a:path>
            </a:pathLst>
          </a:custGeom>
          <a:ln w="12483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78382" y="52533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5758" y="76137"/>
                </a:lnTo>
              </a:path>
            </a:pathLst>
          </a:custGeom>
          <a:ln w="12483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54141" y="52533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37"/>
                </a:moveTo>
                <a:lnTo>
                  <a:pt x="76173" y="0"/>
                </a:lnTo>
              </a:path>
            </a:pathLst>
          </a:custGeom>
          <a:ln w="12483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30314" y="5253358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0"/>
                </a:moveTo>
                <a:lnTo>
                  <a:pt x="37888" y="38279"/>
                </a:lnTo>
              </a:path>
            </a:pathLst>
          </a:custGeom>
          <a:ln w="12484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6602138" y="5015174"/>
            <a:ext cx="1841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80" dirty="0">
                <a:solidFill>
                  <a:srgbClr val="161616"/>
                </a:solidFill>
                <a:latin typeface="Arial"/>
                <a:cs typeface="Arial"/>
              </a:rPr>
              <a:t>R1</a:t>
            </a:r>
            <a:endParaRPr sz="85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602138" y="5395472"/>
            <a:ext cx="26670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20" dirty="0">
                <a:solidFill>
                  <a:srgbClr val="161616"/>
                </a:solidFill>
                <a:latin typeface="Arial"/>
                <a:cs typeface="Arial"/>
              </a:rPr>
              <a:t>5</a:t>
            </a:r>
            <a:r>
              <a:rPr sz="850" spc="55" dirty="0">
                <a:solidFill>
                  <a:srgbClr val="161616"/>
                </a:solidFill>
                <a:latin typeface="Arial"/>
                <a:cs typeface="Arial"/>
              </a:rPr>
              <a:t>.</a:t>
            </a:r>
            <a:r>
              <a:rPr sz="850" spc="20" dirty="0">
                <a:solidFill>
                  <a:srgbClr val="161616"/>
                </a:solidFill>
                <a:latin typeface="Arial"/>
                <a:cs typeface="Arial"/>
              </a:rPr>
              <a:t>6K</a:t>
            </a:r>
            <a:endParaRPr sz="85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361473" y="529163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690" y="0"/>
                </a:lnTo>
              </a:path>
            </a:pathLst>
          </a:custGeom>
          <a:ln w="1234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68202" y="5291638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126673" y="0"/>
                </a:moveTo>
                <a:lnTo>
                  <a:pt x="0" y="0"/>
                </a:lnTo>
              </a:path>
            </a:pathLst>
          </a:custGeom>
          <a:ln w="1234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55402" y="579814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673"/>
                </a:lnTo>
              </a:path>
            </a:pathLst>
          </a:custGeom>
          <a:ln w="12626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711323" y="3384288"/>
            <a:ext cx="75547" cy="132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993139" y="2012696"/>
            <a:ext cx="6915150" cy="13881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Controlling appliances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Driving</a:t>
            </a:r>
            <a:r>
              <a:rPr sz="2800" spc="-5" dirty="0">
                <a:latin typeface="Verdana"/>
                <a:cs typeface="Verdana"/>
              </a:rPr>
              <a:t> solenoid</a:t>
            </a:r>
            <a:endParaRPr sz="28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755"/>
              </a:spcBef>
            </a:pPr>
            <a:r>
              <a:rPr sz="850" dirty="0">
                <a:solidFill>
                  <a:srgbClr val="010101"/>
                </a:solidFill>
                <a:latin typeface="Arial"/>
                <a:cs typeface="Arial"/>
              </a:rPr>
              <a:t>+</a:t>
            </a:r>
            <a:r>
              <a:rPr sz="850" spc="20" dirty="0">
                <a:solidFill>
                  <a:srgbClr val="010101"/>
                </a:solidFill>
                <a:latin typeface="Arial"/>
                <a:cs typeface="Arial"/>
              </a:rPr>
              <a:t>12V</a:t>
            </a:r>
            <a:endParaRPr sz="850">
              <a:latin typeface="Arial"/>
              <a:cs typeface="Arial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994876" y="5291638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796" y="0"/>
                </a:lnTo>
              </a:path>
            </a:pathLst>
          </a:custGeom>
          <a:ln w="12340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222999" y="5265971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13044" y="0"/>
                </a:moveTo>
                <a:lnTo>
                  <a:pt x="0" y="0"/>
                </a:lnTo>
                <a:lnTo>
                  <a:pt x="0" y="12630"/>
                </a:lnTo>
                <a:lnTo>
                  <a:pt x="203" y="22137"/>
                </a:lnTo>
                <a:lnTo>
                  <a:pt x="1630" y="30343"/>
                </a:lnTo>
                <a:lnTo>
                  <a:pt x="5502" y="36105"/>
                </a:lnTo>
                <a:lnTo>
                  <a:pt x="13044" y="38279"/>
                </a:lnTo>
                <a:lnTo>
                  <a:pt x="22315" y="37879"/>
                </a:lnTo>
                <a:lnTo>
                  <a:pt x="30400" y="35073"/>
                </a:lnTo>
                <a:lnTo>
                  <a:pt x="36117" y="27458"/>
                </a:lnTo>
                <a:lnTo>
                  <a:pt x="38285" y="12630"/>
                </a:lnTo>
                <a:lnTo>
                  <a:pt x="37891" y="5328"/>
                </a:lnTo>
                <a:lnTo>
                  <a:pt x="35130" y="1578"/>
                </a:lnTo>
                <a:lnTo>
                  <a:pt x="27636" y="197"/>
                </a:lnTo>
                <a:lnTo>
                  <a:pt x="13044" y="0"/>
                </a:lnTo>
                <a:close/>
              </a:path>
            </a:pathLst>
          </a:custGeom>
          <a:solidFill>
            <a:srgbClr val="747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222999" y="5265971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0" y="12630"/>
                </a:moveTo>
                <a:lnTo>
                  <a:pt x="203" y="22137"/>
                </a:lnTo>
                <a:lnTo>
                  <a:pt x="1630" y="30343"/>
                </a:lnTo>
                <a:lnTo>
                  <a:pt x="5502" y="36105"/>
                </a:lnTo>
                <a:lnTo>
                  <a:pt x="13044" y="38279"/>
                </a:lnTo>
                <a:lnTo>
                  <a:pt x="22315" y="37879"/>
                </a:lnTo>
                <a:lnTo>
                  <a:pt x="30400" y="35073"/>
                </a:lnTo>
                <a:lnTo>
                  <a:pt x="36117" y="27458"/>
                </a:lnTo>
                <a:lnTo>
                  <a:pt x="38285" y="12630"/>
                </a:lnTo>
                <a:lnTo>
                  <a:pt x="37891" y="5328"/>
                </a:lnTo>
                <a:lnTo>
                  <a:pt x="35130" y="1578"/>
                </a:lnTo>
                <a:lnTo>
                  <a:pt x="27636" y="197"/>
                </a:lnTo>
                <a:lnTo>
                  <a:pt x="13044" y="0"/>
                </a:lnTo>
                <a:lnTo>
                  <a:pt x="0" y="0"/>
                </a:lnTo>
                <a:lnTo>
                  <a:pt x="0" y="12630"/>
                </a:lnTo>
                <a:close/>
              </a:path>
            </a:pathLst>
          </a:custGeom>
          <a:ln w="12483">
            <a:solidFill>
              <a:srgbClr val="747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755402" y="4657666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673"/>
                </a:lnTo>
              </a:path>
            </a:pathLst>
          </a:custGeom>
          <a:ln w="12626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755402" y="5798140"/>
            <a:ext cx="1141095" cy="0"/>
          </a:xfrm>
          <a:custGeom>
            <a:avLst/>
            <a:gdLst/>
            <a:ahLst/>
            <a:cxnLst/>
            <a:rect l="l" t="t" r="r" b="b"/>
            <a:pathLst>
              <a:path w="1141095">
                <a:moveTo>
                  <a:pt x="0" y="0"/>
                </a:moveTo>
                <a:lnTo>
                  <a:pt x="1140616" y="0"/>
                </a:lnTo>
              </a:path>
            </a:pathLst>
          </a:custGeom>
          <a:ln w="12340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30178" y="5772896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12612" y="0"/>
                </a:moveTo>
                <a:lnTo>
                  <a:pt x="0" y="0"/>
                </a:lnTo>
                <a:lnTo>
                  <a:pt x="0" y="12630"/>
                </a:lnTo>
                <a:lnTo>
                  <a:pt x="197" y="21962"/>
                </a:lnTo>
                <a:lnTo>
                  <a:pt x="1576" y="30193"/>
                </a:lnTo>
                <a:lnTo>
                  <a:pt x="5320" y="36060"/>
                </a:lnTo>
                <a:lnTo>
                  <a:pt x="12612" y="38296"/>
                </a:lnTo>
                <a:lnTo>
                  <a:pt x="21874" y="37895"/>
                </a:lnTo>
                <a:lnTo>
                  <a:pt x="29953" y="35088"/>
                </a:lnTo>
                <a:lnTo>
                  <a:pt x="35668" y="27468"/>
                </a:lnTo>
                <a:lnTo>
                  <a:pt x="37836" y="12630"/>
                </a:lnTo>
                <a:lnTo>
                  <a:pt x="37442" y="5328"/>
                </a:lnTo>
                <a:lnTo>
                  <a:pt x="34683" y="1578"/>
                </a:lnTo>
                <a:lnTo>
                  <a:pt x="27194" y="197"/>
                </a:lnTo>
                <a:lnTo>
                  <a:pt x="12612" y="0"/>
                </a:lnTo>
                <a:close/>
              </a:path>
            </a:pathLst>
          </a:custGeom>
          <a:solidFill>
            <a:srgbClr val="7474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730178" y="5772896"/>
            <a:ext cx="38100" cy="38735"/>
          </a:xfrm>
          <a:custGeom>
            <a:avLst/>
            <a:gdLst/>
            <a:ahLst/>
            <a:cxnLst/>
            <a:rect l="l" t="t" r="r" b="b"/>
            <a:pathLst>
              <a:path w="38100" h="38735">
                <a:moveTo>
                  <a:pt x="0" y="12630"/>
                </a:moveTo>
                <a:lnTo>
                  <a:pt x="197" y="21962"/>
                </a:lnTo>
                <a:lnTo>
                  <a:pt x="1576" y="30193"/>
                </a:lnTo>
                <a:lnTo>
                  <a:pt x="5320" y="36060"/>
                </a:lnTo>
                <a:lnTo>
                  <a:pt x="12612" y="38296"/>
                </a:lnTo>
                <a:lnTo>
                  <a:pt x="21874" y="37895"/>
                </a:lnTo>
                <a:lnTo>
                  <a:pt x="29953" y="35088"/>
                </a:lnTo>
                <a:lnTo>
                  <a:pt x="35668" y="27468"/>
                </a:lnTo>
                <a:lnTo>
                  <a:pt x="37836" y="12630"/>
                </a:lnTo>
                <a:lnTo>
                  <a:pt x="37442" y="5328"/>
                </a:lnTo>
                <a:lnTo>
                  <a:pt x="34683" y="1578"/>
                </a:lnTo>
                <a:lnTo>
                  <a:pt x="27194" y="197"/>
                </a:lnTo>
                <a:lnTo>
                  <a:pt x="12612" y="0"/>
                </a:lnTo>
                <a:lnTo>
                  <a:pt x="0" y="0"/>
                </a:lnTo>
                <a:lnTo>
                  <a:pt x="0" y="12630"/>
                </a:lnTo>
                <a:close/>
              </a:path>
            </a:pathLst>
          </a:custGeom>
          <a:ln w="12484">
            <a:solidFill>
              <a:srgbClr val="747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896018" y="5544889"/>
            <a:ext cx="0" cy="253365"/>
          </a:xfrm>
          <a:custGeom>
            <a:avLst/>
            <a:gdLst/>
            <a:ahLst/>
            <a:cxnLst/>
            <a:rect l="l" t="t" r="r" b="b"/>
            <a:pathLst>
              <a:path h="253364">
                <a:moveTo>
                  <a:pt x="0" y="0"/>
                </a:moveTo>
                <a:lnTo>
                  <a:pt x="0" y="253251"/>
                </a:lnTo>
              </a:path>
            </a:pathLst>
          </a:custGeom>
          <a:ln w="12626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854750" y="5291638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>
                <a:moveTo>
                  <a:pt x="0" y="0"/>
                </a:moveTo>
                <a:lnTo>
                  <a:pt x="506722" y="0"/>
                </a:lnTo>
              </a:path>
            </a:pathLst>
          </a:custGeom>
          <a:ln w="12340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425846" y="5354740"/>
            <a:ext cx="76200" cy="64135"/>
          </a:xfrm>
          <a:custGeom>
            <a:avLst/>
            <a:gdLst/>
            <a:ahLst/>
            <a:cxnLst/>
            <a:rect l="l" t="t" r="r" b="b"/>
            <a:pathLst>
              <a:path w="76200" h="64135">
                <a:moveTo>
                  <a:pt x="25258" y="0"/>
                </a:moveTo>
                <a:lnTo>
                  <a:pt x="0" y="38279"/>
                </a:lnTo>
                <a:lnTo>
                  <a:pt x="76173" y="63523"/>
                </a:lnTo>
                <a:lnTo>
                  <a:pt x="25258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375346" y="516459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673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25846" y="5354740"/>
            <a:ext cx="76200" cy="64135"/>
          </a:xfrm>
          <a:custGeom>
            <a:avLst/>
            <a:gdLst/>
            <a:ahLst/>
            <a:cxnLst/>
            <a:rect l="l" t="t" r="r" b="b"/>
            <a:pathLst>
              <a:path w="76200" h="64135">
                <a:moveTo>
                  <a:pt x="76173" y="63523"/>
                </a:moveTo>
                <a:lnTo>
                  <a:pt x="25258" y="0"/>
                </a:lnTo>
                <a:lnTo>
                  <a:pt x="0" y="38279"/>
                </a:lnTo>
                <a:lnTo>
                  <a:pt x="76173" y="63523"/>
                </a:lnTo>
                <a:close/>
              </a:path>
            </a:pathLst>
          </a:custGeom>
          <a:ln w="12457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375346" y="5329496"/>
            <a:ext cx="127000" cy="88900"/>
          </a:xfrm>
          <a:custGeom>
            <a:avLst/>
            <a:gdLst/>
            <a:ahLst/>
            <a:cxnLst/>
            <a:rect l="l" t="t" r="r" b="b"/>
            <a:pathLst>
              <a:path w="127000" h="88900">
                <a:moveTo>
                  <a:pt x="126673" y="88767"/>
                </a:moveTo>
                <a:lnTo>
                  <a:pt x="0" y="0"/>
                </a:lnTo>
              </a:path>
            </a:pathLst>
          </a:custGeom>
          <a:ln w="12434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375346" y="5164590"/>
            <a:ext cx="127000" cy="88900"/>
          </a:xfrm>
          <a:custGeom>
            <a:avLst/>
            <a:gdLst/>
            <a:ahLst/>
            <a:cxnLst/>
            <a:rect l="l" t="t" r="r" b="b"/>
            <a:pathLst>
              <a:path w="127000" h="88900">
                <a:moveTo>
                  <a:pt x="126673" y="0"/>
                </a:moveTo>
                <a:lnTo>
                  <a:pt x="0" y="88767"/>
                </a:lnTo>
              </a:path>
            </a:pathLst>
          </a:custGeom>
          <a:ln w="12434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628763" y="5291638"/>
            <a:ext cx="0" cy="253365"/>
          </a:xfrm>
          <a:custGeom>
            <a:avLst/>
            <a:gdLst/>
            <a:ahLst/>
            <a:cxnLst/>
            <a:rect l="l" t="t" r="r" b="b"/>
            <a:pathLst>
              <a:path h="253364">
                <a:moveTo>
                  <a:pt x="0" y="0"/>
                </a:moveTo>
                <a:lnTo>
                  <a:pt x="0" y="253251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628763" y="5291638"/>
            <a:ext cx="127000" cy="76200"/>
          </a:xfrm>
          <a:custGeom>
            <a:avLst/>
            <a:gdLst/>
            <a:ahLst/>
            <a:cxnLst/>
            <a:rect l="l" t="t" r="r" b="b"/>
            <a:pathLst>
              <a:path w="127000" h="76200">
                <a:moveTo>
                  <a:pt x="126639" y="0"/>
                </a:moveTo>
                <a:lnTo>
                  <a:pt x="0" y="75715"/>
                </a:lnTo>
              </a:path>
            </a:pathLst>
          </a:custGeom>
          <a:ln w="12415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649743" y="5481365"/>
            <a:ext cx="106045" cy="64135"/>
          </a:xfrm>
          <a:custGeom>
            <a:avLst/>
            <a:gdLst/>
            <a:ahLst/>
            <a:cxnLst/>
            <a:rect l="l" t="t" r="r" b="b"/>
            <a:pathLst>
              <a:path w="106045" h="64135">
                <a:moveTo>
                  <a:pt x="39315" y="23636"/>
                </a:moveTo>
                <a:lnTo>
                  <a:pt x="29468" y="38279"/>
                </a:lnTo>
                <a:lnTo>
                  <a:pt x="105659" y="63523"/>
                </a:lnTo>
                <a:lnTo>
                  <a:pt x="39315" y="23636"/>
                </a:lnTo>
                <a:close/>
              </a:path>
              <a:path w="106045" h="64135">
                <a:moveTo>
                  <a:pt x="55210" y="0"/>
                </a:moveTo>
                <a:lnTo>
                  <a:pt x="0" y="0"/>
                </a:lnTo>
                <a:lnTo>
                  <a:pt x="39315" y="23636"/>
                </a:lnTo>
                <a:lnTo>
                  <a:pt x="5521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628763" y="5468752"/>
            <a:ext cx="127000" cy="76200"/>
          </a:xfrm>
          <a:custGeom>
            <a:avLst/>
            <a:gdLst/>
            <a:ahLst/>
            <a:cxnLst/>
            <a:rect l="l" t="t" r="r" b="b"/>
            <a:pathLst>
              <a:path w="127000" h="76200">
                <a:moveTo>
                  <a:pt x="126639" y="76137"/>
                </a:moveTo>
                <a:lnTo>
                  <a:pt x="0" y="0"/>
                </a:lnTo>
              </a:path>
            </a:pathLst>
          </a:custGeom>
          <a:ln w="1241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679211" y="5481365"/>
            <a:ext cx="76200" cy="64135"/>
          </a:xfrm>
          <a:custGeom>
            <a:avLst/>
            <a:gdLst/>
            <a:ahLst/>
            <a:cxnLst/>
            <a:rect l="l" t="t" r="r" b="b"/>
            <a:pathLst>
              <a:path w="76200" h="64135">
                <a:moveTo>
                  <a:pt x="76190" y="63523"/>
                </a:moveTo>
                <a:lnTo>
                  <a:pt x="25742" y="0"/>
                </a:lnTo>
                <a:lnTo>
                  <a:pt x="0" y="38279"/>
                </a:lnTo>
                <a:lnTo>
                  <a:pt x="76190" y="63523"/>
                </a:lnTo>
                <a:close/>
              </a:path>
            </a:pathLst>
          </a:custGeom>
          <a:ln w="12457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502020" y="5418263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742" y="0"/>
                </a:lnTo>
              </a:path>
            </a:pathLst>
          </a:custGeom>
          <a:ln w="12340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502020" y="5164590"/>
            <a:ext cx="254000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3381" y="0"/>
                </a:lnTo>
              </a:path>
            </a:pathLst>
          </a:custGeom>
          <a:ln w="12340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55402" y="5164590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47"/>
                </a:moveTo>
                <a:lnTo>
                  <a:pt x="0" y="0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55402" y="5037964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126625"/>
                </a:moveTo>
                <a:lnTo>
                  <a:pt x="0" y="0"/>
                </a:lnTo>
              </a:path>
            </a:pathLst>
          </a:custGeom>
          <a:ln w="12626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30178" y="513934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2612" y="0"/>
                </a:moveTo>
                <a:lnTo>
                  <a:pt x="0" y="0"/>
                </a:lnTo>
                <a:lnTo>
                  <a:pt x="0" y="12630"/>
                </a:lnTo>
                <a:lnTo>
                  <a:pt x="197" y="21893"/>
                </a:lnTo>
                <a:lnTo>
                  <a:pt x="1576" y="29974"/>
                </a:lnTo>
                <a:lnTo>
                  <a:pt x="5320" y="35689"/>
                </a:lnTo>
                <a:lnTo>
                  <a:pt x="12612" y="37857"/>
                </a:lnTo>
                <a:lnTo>
                  <a:pt x="21874" y="37463"/>
                </a:lnTo>
                <a:lnTo>
                  <a:pt x="29953" y="34704"/>
                </a:lnTo>
                <a:lnTo>
                  <a:pt x="35668" y="27214"/>
                </a:lnTo>
                <a:lnTo>
                  <a:pt x="37836" y="12630"/>
                </a:lnTo>
                <a:lnTo>
                  <a:pt x="37442" y="5328"/>
                </a:lnTo>
                <a:lnTo>
                  <a:pt x="34683" y="1578"/>
                </a:lnTo>
                <a:lnTo>
                  <a:pt x="27194" y="197"/>
                </a:lnTo>
                <a:lnTo>
                  <a:pt x="12612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730178" y="513934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12630"/>
                </a:moveTo>
                <a:lnTo>
                  <a:pt x="197" y="21893"/>
                </a:lnTo>
                <a:lnTo>
                  <a:pt x="1576" y="29974"/>
                </a:lnTo>
                <a:lnTo>
                  <a:pt x="5320" y="35689"/>
                </a:lnTo>
                <a:lnTo>
                  <a:pt x="12612" y="37857"/>
                </a:lnTo>
                <a:lnTo>
                  <a:pt x="21874" y="37463"/>
                </a:lnTo>
                <a:lnTo>
                  <a:pt x="29953" y="34704"/>
                </a:lnTo>
                <a:lnTo>
                  <a:pt x="35668" y="27214"/>
                </a:lnTo>
                <a:lnTo>
                  <a:pt x="37836" y="12630"/>
                </a:lnTo>
                <a:lnTo>
                  <a:pt x="37442" y="5328"/>
                </a:lnTo>
                <a:lnTo>
                  <a:pt x="34683" y="1578"/>
                </a:lnTo>
                <a:lnTo>
                  <a:pt x="27194" y="197"/>
                </a:lnTo>
                <a:lnTo>
                  <a:pt x="12612" y="0"/>
                </a:lnTo>
                <a:lnTo>
                  <a:pt x="0" y="0"/>
                </a:lnTo>
                <a:lnTo>
                  <a:pt x="0" y="12630"/>
                </a:lnTo>
                <a:close/>
              </a:path>
            </a:pathLst>
          </a:custGeom>
          <a:ln w="12483">
            <a:solidFill>
              <a:srgbClr val="3E3E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869341" y="5141799"/>
            <a:ext cx="469900" cy="2863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175"/>
              </a:spcBef>
            </a:pPr>
            <a:r>
              <a:rPr sz="850" spc="30" dirty="0">
                <a:solidFill>
                  <a:srgbClr val="161616"/>
                </a:solidFill>
                <a:latin typeface="Arial"/>
                <a:cs typeface="Arial"/>
              </a:rPr>
              <a:t>Q1  </a:t>
            </a:r>
            <a:r>
              <a:rPr sz="850" spc="-10" dirty="0">
                <a:solidFill>
                  <a:srgbClr val="161616"/>
                </a:solidFill>
                <a:latin typeface="Arial"/>
                <a:cs typeface="Arial"/>
              </a:rPr>
              <a:t>M</a:t>
            </a:r>
            <a:r>
              <a:rPr sz="850" spc="25" dirty="0">
                <a:solidFill>
                  <a:srgbClr val="161616"/>
                </a:solidFill>
                <a:latin typeface="Arial"/>
                <a:cs typeface="Arial"/>
              </a:rPr>
              <a:t>PSA13</a:t>
            </a:r>
            <a:endParaRPr sz="85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755402" y="4911339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0" y="126625"/>
                </a:lnTo>
              </a:path>
            </a:pathLst>
          </a:custGeom>
          <a:ln w="12626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55402" y="5544889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126625"/>
                </a:moveTo>
                <a:lnTo>
                  <a:pt x="0" y="0"/>
                </a:lnTo>
              </a:path>
            </a:pathLst>
          </a:custGeom>
          <a:ln w="12626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48673" y="5285468"/>
            <a:ext cx="127000" cy="12700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0" y="12340"/>
                </a:moveTo>
                <a:lnTo>
                  <a:pt x="126673" y="12340"/>
                </a:lnTo>
                <a:lnTo>
                  <a:pt x="126673" y="0"/>
                </a:lnTo>
                <a:lnTo>
                  <a:pt x="0" y="0"/>
                </a:lnTo>
                <a:lnTo>
                  <a:pt x="0" y="12340"/>
                </a:lnTo>
                <a:close/>
              </a:path>
            </a:pathLst>
          </a:custGeom>
          <a:solidFill>
            <a:srgbClr val="63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55402" y="3517174"/>
            <a:ext cx="0" cy="380365"/>
          </a:xfrm>
          <a:custGeom>
            <a:avLst/>
            <a:gdLst/>
            <a:ahLst/>
            <a:cxnLst/>
            <a:rect l="l" t="t" r="r" b="b"/>
            <a:pathLst>
              <a:path h="380364">
                <a:moveTo>
                  <a:pt x="0" y="380265"/>
                </a:moveTo>
                <a:lnTo>
                  <a:pt x="0" y="0"/>
                </a:lnTo>
              </a:path>
            </a:pathLst>
          </a:custGeom>
          <a:ln w="12626">
            <a:solidFill>
              <a:srgbClr val="29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48673" y="5285468"/>
            <a:ext cx="127000" cy="12700"/>
          </a:xfrm>
          <a:custGeom>
            <a:avLst/>
            <a:gdLst/>
            <a:ahLst/>
            <a:cxnLst/>
            <a:rect l="l" t="t" r="r" b="b"/>
            <a:pathLst>
              <a:path w="127000" h="12700">
                <a:moveTo>
                  <a:pt x="0" y="12340"/>
                </a:moveTo>
                <a:lnTo>
                  <a:pt x="126673" y="12340"/>
                </a:lnTo>
                <a:lnTo>
                  <a:pt x="126673" y="0"/>
                </a:lnTo>
                <a:lnTo>
                  <a:pt x="0" y="0"/>
                </a:lnTo>
                <a:lnTo>
                  <a:pt x="0" y="12340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5536565" y="5195570"/>
            <a:ext cx="235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RB0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073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0575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95" dirty="0">
                <a:uFill>
                  <a:solidFill>
                    <a:srgbClr val="A9A700"/>
                  </a:solidFill>
                </a:uFill>
              </a:rPr>
              <a:t>Example:</a:t>
            </a:r>
            <a:r>
              <a:rPr u="heavy" spc="5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125" dirty="0">
                <a:uFill>
                  <a:solidFill>
                    <a:srgbClr val="A9A700"/>
                  </a:solidFill>
                </a:uFill>
              </a:rPr>
              <a:t>Reading</a:t>
            </a:r>
            <a:r>
              <a:rPr u="heavy" spc="15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A9A700"/>
                  </a:solidFill>
                </a:uFill>
              </a:rPr>
              <a:t>from	</a:t>
            </a:r>
            <a:r>
              <a:rPr u="heavy" spc="-65" dirty="0">
                <a:uFill>
                  <a:solidFill>
                    <a:srgbClr val="A9A700"/>
                  </a:solidFill>
                </a:uFill>
              </a:rPr>
              <a:t>an </a:t>
            </a:r>
            <a:r>
              <a:rPr u="heavy" spc="440" dirty="0">
                <a:uFill>
                  <a:solidFill>
                    <a:srgbClr val="A9A700"/>
                  </a:solidFill>
                </a:uFill>
              </a:rPr>
              <a:t>I/O</a:t>
            </a:r>
            <a:r>
              <a:rPr u="heavy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30" dirty="0">
                <a:uFill>
                  <a:solidFill>
                    <a:srgbClr val="A9A700"/>
                  </a:solidFill>
                </a:uFill>
              </a:rPr>
              <a:t>Port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139" y="2486659"/>
            <a:ext cx="7934959" cy="36525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614680" indent="-342900">
              <a:lnSpc>
                <a:spcPct val="79900"/>
              </a:lnSpc>
              <a:spcBef>
                <a:spcPts val="675"/>
              </a:spcBef>
              <a:tabLst>
                <a:tab pos="3983990" algn="l"/>
              </a:tabLst>
            </a:pPr>
            <a:r>
              <a:rPr sz="1800" spc="-8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800" spc="38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instruction: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MOVF	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PORTB,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W </a:t>
            </a:r>
            <a:r>
              <a:rPr sz="2400" spc="-5" dirty="0">
                <a:latin typeface="Verdana"/>
                <a:cs typeface="Verdana"/>
              </a:rPr>
              <a:t>reads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from  PORTB.</a:t>
            </a:r>
            <a:endParaRPr sz="2400">
              <a:latin typeface="Verdana"/>
              <a:cs typeface="Verdana"/>
            </a:endParaRPr>
          </a:p>
          <a:p>
            <a:pPr marL="355600" marR="660400" indent="-342900">
              <a:lnSpc>
                <a:spcPct val="77200"/>
              </a:lnSpc>
              <a:spcBef>
                <a:spcPts val="655"/>
              </a:spcBef>
            </a:pPr>
            <a:r>
              <a:rPr sz="1800" spc="-8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800" spc="37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To </a:t>
            </a:r>
            <a:r>
              <a:rPr sz="2400" spc="-5" dirty="0">
                <a:latin typeface="Verdana"/>
                <a:cs typeface="Verdana"/>
              </a:rPr>
              <a:t>execute the instruction, the MPU does the  following:</a:t>
            </a:r>
            <a:endParaRPr sz="2400">
              <a:latin typeface="Verdana"/>
              <a:cs typeface="Verdana"/>
            </a:endParaRPr>
          </a:p>
          <a:p>
            <a:pPr marL="469900">
              <a:lnSpc>
                <a:spcPts val="2380"/>
              </a:lnSpc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7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Reads the instruction from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memory</a:t>
            </a:r>
            <a:endParaRPr sz="2000">
              <a:latin typeface="Verdana"/>
              <a:cs typeface="Verdana"/>
            </a:endParaRPr>
          </a:p>
          <a:p>
            <a:pPr marL="748665" marR="5080" indent="-279400">
              <a:lnSpc>
                <a:spcPts val="1920"/>
              </a:lnSpc>
              <a:spcBef>
                <a:spcPts val="465"/>
              </a:spcBef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7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Places the address of PORTB (F81H) on the address bus  of data memory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5"/>
              </a:spcBef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6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Selects </a:t>
            </a:r>
            <a:r>
              <a:rPr sz="2000" spc="-5" dirty="0">
                <a:latin typeface="Verdana"/>
                <a:cs typeface="Verdana"/>
              </a:rPr>
              <a:t>PORTB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7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Asserts the </a:t>
            </a:r>
            <a:r>
              <a:rPr sz="2000" dirty="0">
                <a:latin typeface="Verdana"/>
                <a:cs typeface="Verdana"/>
              </a:rPr>
              <a:t>RD </a:t>
            </a:r>
            <a:r>
              <a:rPr sz="2000" spc="-5" dirty="0">
                <a:latin typeface="Verdana"/>
                <a:cs typeface="Verdana"/>
              </a:rPr>
              <a:t>signal </a:t>
            </a:r>
            <a:r>
              <a:rPr sz="2000" dirty="0">
                <a:latin typeface="Verdana"/>
                <a:cs typeface="Verdana"/>
              </a:rPr>
              <a:t>and </a:t>
            </a:r>
            <a:r>
              <a:rPr sz="2000" spc="-5" dirty="0">
                <a:latin typeface="Verdana"/>
                <a:cs typeface="Verdana"/>
              </a:rPr>
              <a:t>enables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PORTB</a:t>
            </a:r>
            <a:endParaRPr sz="2000">
              <a:latin typeface="Verdana"/>
              <a:cs typeface="Verdana"/>
            </a:endParaRPr>
          </a:p>
          <a:p>
            <a:pPr marL="748665" marR="293370" indent="-279400">
              <a:lnSpc>
                <a:spcPts val="1920"/>
              </a:lnSpc>
              <a:spcBef>
                <a:spcPts val="465"/>
              </a:spcBef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7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Reads logic </a:t>
            </a:r>
            <a:r>
              <a:rPr sz="2000" dirty="0">
                <a:latin typeface="Verdana"/>
                <a:cs typeface="Verdana"/>
              </a:rPr>
              <a:t>levels </a:t>
            </a:r>
            <a:r>
              <a:rPr sz="2000" spc="-5" dirty="0">
                <a:latin typeface="Verdana"/>
                <a:cs typeface="Verdana"/>
              </a:rPr>
              <a:t>(1/0) of the switches </a:t>
            </a:r>
            <a:r>
              <a:rPr sz="2000" dirty="0">
                <a:latin typeface="Verdana"/>
                <a:cs typeface="Verdana"/>
              </a:rPr>
              <a:t>and </a:t>
            </a:r>
            <a:r>
              <a:rPr sz="2000" spc="-5" dirty="0">
                <a:latin typeface="Verdana"/>
                <a:cs typeface="Verdana"/>
              </a:rPr>
              <a:t>places on  the data bus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ts val="2395"/>
              </a:lnSpc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6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Saves </a:t>
            </a:r>
            <a:r>
              <a:rPr sz="2000" spc="-5" dirty="0">
                <a:latin typeface="Verdana"/>
                <a:cs typeface="Verdana"/>
              </a:rPr>
              <a:t>the reading </a:t>
            </a:r>
            <a:r>
              <a:rPr sz="2000" dirty="0">
                <a:latin typeface="Verdana"/>
                <a:cs typeface="Verdana"/>
              </a:rPr>
              <a:t>in </a:t>
            </a:r>
            <a:r>
              <a:rPr sz="2000" spc="-5" dirty="0">
                <a:latin typeface="Verdana"/>
                <a:cs typeface="Verdana"/>
              </a:rPr>
              <a:t>the</a:t>
            </a:r>
            <a:r>
              <a:rPr sz="2000" dirty="0">
                <a:latin typeface="Verdana"/>
                <a:cs typeface="Verdana"/>
              </a:rPr>
              <a:t> WREG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8814" algn="l"/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35" dirty="0">
                <a:uFill>
                  <a:solidFill>
                    <a:srgbClr val="A9A700"/>
                  </a:solidFill>
                </a:uFill>
              </a:rPr>
              <a:t>Internal	</a:t>
            </a:r>
            <a:r>
              <a:rPr u="heavy" spc="-85" dirty="0">
                <a:uFill>
                  <a:solidFill>
                    <a:srgbClr val="A9A700"/>
                  </a:solidFill>
                </a:uFill>
              </a:rPr>
              <a:t>Pull-Up Resistor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(1 </a:t>
            </a:r>
            <a:r>
              <a:rPr sz="3200" u="heavy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of</a:t>
            </a:r>
            <a:r>
              <a:rPr sz="3200" u="heavy" spc="26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2)	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93139" y="2252345"/>
            <a:ext cx="3881754" cy="281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735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500" spc="-6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500" spc="-6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Verdana"/>
                <a:cs typeface="Verdana"/>
              </a:rPr>
              <a:t>The </a:t>
            </a:r>
            <a:r>
              <a:rPr sz="2000" spc="-5" dirty="0">
                <a:latin typeface="Verdana"/>
                <a:cs typeface="Verdana"/>
              </a:rPr>
              <a:t>pull-up resistors </a:t>
            </a:r>
            <a:r>
              <a:rPr sz="2000" dirty="0">
                <a:latin typeface="Verdana"/>
                <a:cs typeface="Verdana"/>
              </a:rPr>
              <a:t>are  </a:t>
            </a:r>
            <a:r>
              <a:rPr sz="2000" spc="-5" dirty="0">
                <a:latin typeface="Verdana"/>
                <a:cs typeface="Verdana"/>
              </a:rPr>
              <a:t>connected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externally.</a:t>
            </a:r>
            <a:endParaRPr sz="2000">
              <a:latin typeface="Verdana"/>
              <a:cs typeface="Verdana"/>
            </a:endParaRPr>
          </a:p>
          <a:p>
            <a:pPr marL="355600" marR="53975">
              <a:lnSpc>
                <a:spcPct val="100000"/>
              </a:lnSpc>
            </a:pPr>
            <a:r>
              <a:rPr sz="2000" spc="-5" dirty="0">
                <a:latin typeface="Verdana"/>
                <a:cs typeface="Verdana"/>
              </a:rPr>
              <a:t>However, PORTB can  provide equivalent  resistors internally through  initialization.</a:t>
            </a:r>
            <a:endParaRPr sz="2000">
              <a:latin typeface="Verdana"/>
              <a:cs typeface="Verdana"/>
            </a:endParaRPr>
          </a:p>
          <a:p>
            <a:pPr marL="355600" marR="5080" indent="-342900" algn="just">
              <a:lnSpc>
                <a:spcPct val="98300"/>
              </a:lnSpc>
              <a:spcBef>
                <a:spcPts val="520"/>
              </a:spcBef>
            </a:pPr>
            <a:r>
              <a:rPr sz="1500" spc="-6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500" spc="63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Turning </a:t>
            </a:r>
            <a:r>
              <a:rPr sz="2000" spc="-5" dirty="0">
                <a:latin typeface="Verdana"/>
                <a:cs typeface="Verdana"/>
              </a:rPr>
              <a:t>off the internal </a:t>
            </a:r>
            <a:r>
              <a:rPr sz="2000" dirty="0">
                <a:latin typeface="Verdana"/>
                <a:cs typeface="Verdana"/>
              </a:rPr>
              <a:t>FET  is </a:t>
            </a:r>
            <a:r>
              <a:rPr sz="2000" spc="-5" dirty="0">
                <a:latin typeface="Verdana"/>
                <a:cs typeface="Verdana"/>
              </a:rPr>
              <a:t>equivalent to providing </a:t>
            </a:r>
            <a:r>
              <a:rPr sz="2000" dirty="0">
                <a:latin typeface="Verdana"/>
                <a:cs typeface="Verdana"/>
              </a:rPr>
              <a:t>a  </a:t>
            </a:r>
            <a:r>
              <a:rPr sz="2000" spc="-5" dirty="0">
                <a:latin typeface="Verdana"/>
                <a:cs typeface="Verdana"/>
              </a:rPr>
              <a:t>pull-up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resistor.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6400" y="2895600"/>
            <a:ext cx="3316287" cy="339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4419600"/>
            <a:ext cx="4876800" cy="149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8814" algn="l"/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35" dirty="0">
                <a:uFill>
                  <a:solidFill>
                    <a:srgbClr val="A9A700"/>
                  </a:solidFill>
                </a:uFill>
              </a:rPr>
              <a:t>Internal	</a:t>
            </a:r>
            <a:r>
              <a:rPr u="heavy" spc="-85" dirty="0">
                <a:uFill>
                  <a:solidFill>
                    <a:srgbClr val="A9A700"/>
                  </a:solidFill>
                </a:uFill>
              </a:rPr>
              <a:t>Pull-Up Resistor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(2 </a:t>
            </a:r>
            <a:r>
              <a:rPr sz="3200" u="heavy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of</a:t>
            </a:r>
            <a:r>
              <a:rPr sz="3200" u="heavy" spc="26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2)	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993139" y="2090420"/>
            <a:ext cx="7788909" cy="20078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tabLst>
                <a:tab pos="462280" algn="l"/>
              </a:tabLst>
            </a:pPr>
            <a:r>
              <a:rPr sz="1800" spc="-8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800" spc="-805" dirty="0">
                <a:solidFill>
                  <a:srgbClr val="666600"/>
                </a:solidFill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Verdana"/>
                <a:cs typeface="Verdana"/>
              </a:rPr>
              <a:t>Bit7 (RBPU) </a:t>
            </a:r>
            <a:r>
              <a:rPr sz="2400" dirty="0">
                <a:latin typeface="Verdana"/>
                <a:cs typeface="Verdana"/>
              </a:rPr>
              <a:t>in </a:t>
            </a:r>
            <a:r>
              <a:rPr sz="2400" spc="-5" dirty="0">
                <a:latin typeface="Verdana"/>
                <a:cs typeface="Verdana"/>
              </a:rPr>
              <a:t>the INTCON2 register enables or  disables the pull-up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resistor</a:t>
            </a:r>
            <a:endParaRPr sz="2400">
              <a:latin typeface="Verdana"/>
              <a:cs typeface="Verdana"/>
            </a:endParaRPr>
          </a:p>
          <a:p>
            <a:pPr marL="748665" marR="3016885" indent="-279400">
              <a:lnSpc>
                <a:spcPct val="100000"/>
              </a:lnSpc>
              <a:spcBef>
                <a:spcPts val="320"/>
              </a:spcBef>
              <a:tabLst>
                <a:tab pos="755015" algn="l"/>
                <a:tab pos="1289685" algn="l"/>
                <a:tab pos="2378075" algn="l"/>
              </a:tabLst>
            </a:pPr>
            <a:r>
              <a:rPr sz="1200" spc="-45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200" spc="-450" dirty="0">
                <a:solidFill>
                  <a:srgbClr val="999900"/>
                </a:solidFill>
                <a:latin typeface="Times New Roman"/>
                <a:cs typeface="Times New Roman"/>
              </a:rPr>
              <a:t>		</a:t>
            </a:r>
            <a:r>
              <a:rPr sz="1600" spc="-5" dirty="0">
                <a:latin typeface="Verdana"/>
                <a:cs typeface="Verdana"/>
              </a:rPr>
              <a:t>Instruction to Enable Pull Up Resistors:  BCF	INTCON2	7, </a:t>
            </a:r>
            <a:r>
              <a:rPr sz="1600" dirty="0"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  <a:spcBef>
                <a:spcPts val="1345"/>
              </a:spcBef>
            </a:pP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C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Code: INTCON2bit.RBPU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= 0 //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pull-ups</a:t>
            </a:r>
            <a:r>
              <a:rPr sz="1800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0499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4" y="1"/>
                </a:lnTo>
              </a:path>
            </a:pathLst>
          </a:custGeom>
          <a:ln w="19049">
            <a:solidFill>
              <a:srgbClr val="A9A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139" y="475297"/>
            <a:ext cx="780732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240"/>
              </a:lnSpc>
              <a:spcBef>
                <a:spcPts val="100"/>
              </a:spcBef>
            </a:pPr>
            <a:r>
              <a:rPr spc="-75" dirty="0"/>
              <a:t>Illustration:</a:t>
            </a:r>
          </a:p>
          <a:p>
            <a:pPr marL="12700">
              <a:lnSpc>
                <a:spcPts val="5240"/>
              </a:lnSpc>
            </a:pPr>
            <a:r>
              <a:rPr spc="-60" dirty="0"/>
              <a:t>Interfacing </a:t>
            </a:r>
            <a:r>
              <a:rPr spc="-25" dirty="0"/>
              <a:t>Push-Button </a:t>
            </a:r>
            <a:r>
              <a:rPr spc="-135" dirty="0"/>
              <a:t>Keys </a:t>
            </a:r>
            <a:r>
              <a:rPr sz="3200" spc="-120" dirty="0">
                <a:solidFill>
                  <a:srgbClr val="A9A700"/>
                </a:solidFill>
              </a:rPr>
              <a:t>(1 </a:t>
            </a:r>
            <a:r>
              <a:rPr sz="3200" dirty="0">
                <a:solidFill>
                  <a:srgbClr val="A9A700"/>
                </a:solidFill>
              </a:rPr>
              <a:t>of</a:t>
            </a:r>
            <a:r>
              <a:rPr sz="3200" spc="185" dirty="0">
                <a:solidFill>
                  <a:srgbClr val="A9A700"/>
                </a:solidFill>
              </a:rPr>
              <a:t> </a:t>
            </a:r>
            <a:r>
              <a:rPr sz="3200" spc="-120" dirty="0">
                <a:solidFill>
                  <a:srgbClr val="A9A700"/>
                </a:solidFill>
              </a:rPr>
              <a:t>6)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993139" y="2016929"/>
            <a:ext cx="4573905" cy="43205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Problem statement</a:t>
            </a:r>
            <a:endParaRPr sz="2800">
              <a:latin typeface="Verdana"/>
              <a:cs typeface="Verdana"/>
            </a:endParaRPr>
          </a:p>
          <a:p>
            <a:pPr marL="748665" marR="368300" indent="-279400" algn="just">
              <a:lnSpc>
                <a:spcPct val="89000"/>
              </a:lnSpc>
              <a:spcBef>
                <a:spcPts val="575"/>
              </a:spcBef>
            </a:pPr>
            <a:r>
              <a:rPr sz="1800" spc="-67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800" spc="21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bank of push-button  </a:t>
            </a:r>
            <a:r>
              <a:rPr sz="2400" dirty="0">
                <a:latin typeface="Verdana"/>
                <a:cs typeface="Verdana"/>
              </a:rPr>
              <a:t>keys are </a:t>
            </a:r>
            <a:r>
              <a:rPr sz="2400" spc="-5" dirty="0">
                <a:latin typeface="Verdana"/>
                <a:cs typeface="Verdana"/>
              </a:rPr>
              <a:t>connected </a:t>
            </a:r>
            <a:r>
              <a:rPr sz="2400" dirty="0">
                <a:latin typeface="Verdana"/>
                <a:cs typeface="Verdana"/>
              </a:rPr>
              <a:t>as  </a:t>
            </a:r>
            <a:r>
              <a:rPr sz="2400" spc="-5" dirty="0">
                <a:latin typeface="Verdana"/>
                <a:cs typeface="Verdana"/>
              </a:rPr>
              <a:t>inputs to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PORTB.</a:t>
            </a:r>
            <a:endParaRPr sz="2400">
              <a:latin typeface="Verdana"/>
              <a:cs typeface="Verdana"/>
            </a:endParaRPr>
          </a:p>
          <a:p>
            <a:pPr marL="748665" marR="53340" indent="-279400">
              <a:lnSpc>
                <a:spcPts val="2620"/>
              </a:lnSpc>
              <a:spcBef>
                <a:spcPts val="600"/>
              </a:spcBef>
            </a:pPr>
            <a:r>
              <a:rPr sz="1800" spc="-67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800" spc="21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pull-up resistors </a:t>
            </a:r>
            <a:r>
              <a:rPr sz="2400" dirty="0">
                <a:latin typeface="Verdana"/>
                <a:cs typeface="Verdana"/>
              </a:rPr>
              <a:t>are  </a:t>
            </a:r>
            <a:r>
              <a:rPr sz="2400" spc="-5" dirty="0">
                <a:latin typeface="Verdana"/>
                <a:cs typeface="Verdana"/>
              </a:rPr>
              <a:t>internal to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PORTB.</a:t>
            </a:r>
            <a:endParaRPr sz="2400">
              <a:latin typeface="Verdana"/>
              <a:cs typeface="Verdana"/>
            </a:endParaRPr>
          </a:p>
          <a:p>
            <a:pPr marL="748665" marR="5080" indent="-279400">
              <a:lnSpc>
                <a:spcPct val="89700"/>
              </a:lnSpc>
              <a:spcBef>
                <a:spcPts val="555"/>
              </a:spcBef>
            </a:pPr>
            <a:r>
              <a:rPr sz="1800" spc="-67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800" spc="22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Write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program to  recognize </a:t>
            </a:r>
            <a:r>
              <a:rPr sz="2400" dirty="0">
                <a:latin typeface="Verdana"/>
                <a:cs typeface="Verdana"/>
              </a:rPr>
              <a:t>a key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pressed,  debounce the </a:t>
            </a:r>
            <a:r>
              <a:rPr sz="2400" dirty="0">
                <a:latin typeface="Verdana"/>
                <a:cs typeface="Verdana"/>
              </a:rPr>
              <a:t>key, and  </a:t>
            </a:r>
            <a:r>
              <a:rPr sz="2400" spc="-5" dirty="0">
                <a:latin typeface="Verdana"/>
                <a:cs typeface="Verdana"/>
              </a:rPr>
              <a:t>identify its location </a:t>
            </a:r>
            <a:r>
              <a:rPr sz="2400" dirty="0">
                <a:latin typeface="Verdana"/>
                <a:cs typeface="Verdana"/>
              </a:rPr>
              <a:t>in  </a:t>
            </a:r>
            <a:r>
              <a:rPr sz="2400" spc="-5" dirty="0">
                <a:latin typeface="Verdana"/>
                <a:cs typeface="Verdana"/>
              </a:rPr>
              <a:t>the </a:t>
            </a:r>
            <a:r>
              <a:rPr sz="2400" dirty="0">
                <a:latin typeface="Verdana"/>
                <a:cs typeface="Verdana"/>
              </a:rPr>
              <a:t>key </a:t>
            </a:r>
            <a:r>
              <a:rPr sz="2400" spc="-5" dirty="0">
                <a:latin typeface="Verdana"/>
                <a:cs typeface="Verdana"/>
              </a:rPr>
              <a:t>bank with  numbers from </a:t>
            </a:r>
            <a:r>
              <a:rPr sz="2400" dirty="0">
                <a:latin typeface="Verdana"/>
                <a:cs typeface="Verdana"/>
              </a:rPr>
              <a:t>0 </a:t>
            </a:r>
            <a:r>
              <a:rPr sz="2400" spc="-5" dirty="0">
                <a:latin typeface="Verdana"/>
                <a:cs typeface="Verdana"/>
              </a:rPr>
              <a:t>to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7.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19800" y="2327867"/>
            <a:ext cx="3339547" cy="3098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300" y="1447800"/>
            <a:ext cx="0" cy="5105400"/>
          </a:xfrm>
          <a:custGeom>
            <a:avLst/>
            <a:gdLst/>
            <a:ahLst/>
            <a:cxnLst/>
            <a:rect l="l" t="t" r="r" b="b"/>
            <a:pathLst>
              <a:path h="5105400">
                <a:moveTo>
                  <a:pt x="0" y="0"/>
                </a:moveTo>
                <a:lnTo>
                  <a:pt x="0" y="5105400"/>
                </a:lnTo>
              </a:path>
            </a:pathLst>
          </a:custGeom>
          <a:ln w="76200">
            <a:solidFill>
              <a:srgbClr val="7B0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82050" y="762000"/>
            <a:ext cx="444500" cy="457200"/>
          </a:xfrm>
          <a:custGeom>
            <a:avLst/>
            <a:gdLst/>
            <a:ahLst/>
            <a:cxnLst/>
            <a:rect l="l" t="t" r="r" b="b"/>
            <a:pathLst>
              <a:path w="444500" h="457200">
                <a:moveTo>
                  <a:pt x="0" y="457200"/>
                </a:moveTo>
                <a:lnTo>
                  <a:pt x="444500" y="457200"/>
                </a:lnTo>
                <a:lnTo>
                  <a:pt x="4445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7B0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9350" y="76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199"/>
                </a:moveTo>
                <a:lnTo>
                  <a:pt x="457199" y="457199"/>
                </a:lnTo>
                <a:lnTo>
                  <a:pt x="4571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762000"/>
            <a:ext cx="7943850" cy="457200"/>
          </a:xfrm>
          <a:custGeom>
            <a:avLst/>
            <a:gdLst/>
            <a:ahLst/>
            <a:cxnLst/>
            <a:rect l="l" t="t" r="r" b="b"/>
            <a:pathLst>
              <a:path w="7943850" h="457200">
                <a:moveTo>
                  <a:pt x="0" y="457200"/>
                </a:moveTo>
                <a:lnTo>
                  <a:pt x="7943850" y="457200"/>
                </a:lnTo>
                <a:lnTo>
                  <a:pt x="794385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A9A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762000"/>
            <a:ext cx="7943850" cy="457200"/>
          </a:xfrm>
          <a:custGeom>
            <a:avLst/>
            <a:gdLst/>
            <a:ahLst/>
            <a:cxnLst/>
            <a:rect l="l" t="t" r="r" b="b"/>
            <a:pathLst>
              <a:path w="7943850" h="457200">
                <a:moveTo>
                  <a:pt x="0" y="457199"/>
                </a:moveTo>
                <a:lnTo>
                  <a:pt x="7943844" y="457199"/>
                </a:lnTo>
                <a:lnTo>
                  <a:pt x="7943844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1219200"/>
            <a:ext cx="7943850" cy="228600"/>
          </a:xfrm>
          <a:custGeom>
            <a:avLst/>
            <a:gdLst/>
            <a:ahLst/>
            <a:cxnLst/>
            <a:rect l="l" t="t" r="r" b="b"/>
            <a:pathLst>
              <a:path w="7943850" h="228600">
                <a:moveTo>
                  <a:pt x="0" y="228600"/>
                </a:moveTo>
                <a:lnTo>
                  <a:pt x="7943850" y="228600"/>
                </a:lnTo>
                <a:lnTo>
                  <a:pt x="794385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B0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200" y="1219200"/>
            <a:ext cx="7943850" cy="228600"/>
          </a:xfrm>
          <a:custGeom>
            <a:avLst/>
            <a:gdLst/>
            <a:ahLst/>
            <a:cxnLst/>
            <a:rect l="l" t="t" r="r" b="b"/>
            <a:pathLst>
              <a:path w="7943850" h="228600">
                <a:moveTo>
                  <a:pt x="0" y="228600"/>
                </a:moveTo>
                <a:lnTo>
                  <a:pt x="7943844" y="228600"/>
                </a:lnTo>
                <a:lnTo>
                  <a:pt x="7943844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78875" y="1219200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0" y="228600"/>
                </a:moveTo>
                <a:lnTo>
                  <a:pt x="447675" y="228600"/>
                </a:lnTo>
                <a:lnTo>
                  <a:pt x="44767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A9A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78874" y="1219200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0" y="228600"/>
                </a:moveTo>
                <a:lnTo>
                  <a:pt x="447675" y="228600"/>
                </a:lnTo>
                <a:lnTo>
                  <a:pt x="44767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9205" y="4038600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7696194" y="0"/>
                </a:moveTo>
                <a:lnTo>
                  <a:pt x="0" y="1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762000"/>
            <a:ext cx="8391525" cy="5791200"/>
          </a:xfrm>
          <a:custGeom>
            <a:avLst/>
            <a:gdLst/>
            <a:ahLst/>
            <a:cxnLst/>
            <a:rect l="l" t="t" r="r" b="b"/>
            <a:pathLst>
              <a:path w="8391525" h="5791200">
                <a:moveTo>
                  <a:pt x="0" y="0"/>
                </a:moveTo>
                <a:lnTo>
                  <a:pt x="8391513" y="0"/>
                </a:lnTo>
                <a:lnTo>
                  <a:pt x="8391513" y="5791195"/>
                </a:lnTo>
                <a:lnTo>
                  <a:pt x="0" y="579119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97939" y="4150825"/>
            <a:ext cx="7157084" cy="688009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1135380" algn="l"/>
              </a:tabLst>
            </a:pPr>
            <a:r>
              <a:rPr sz="3700" spc="-5" dirty="0">
                <a:latin typeface="Arial"/>
                <a:cs typeface="Arial"/>
              </a:rPr>
              <a:t>Data	Converters</a:t>
            </a:r>
            <a:endParaRPr sz="3700" dirty="0">
              <a:latin typeface="Arial"/>
              <a:cs typeface="Arial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ED2AA155-05B7-4C36-86A0-C8746AEA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734059"/>
            <a:ext cx="3827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50" dirty="0"/>
              <a:t> </a:t>
            </a:r>
            <a:r>
              <a:rPr spc="-5" dirty="0"/>
              <a:t>Converters: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1394459"/>
            <a:ext cx="3486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420000"/>
                </a:solidFill>
                <a:latin typeface="Times New Roman"/>
                <a:cs typeface="Times New Roman"/>
              </a:rPr>
              <a:t>Basic</a:t>
            </a:r>
            <a:r>
              <a:rPr sz="4400" spc="-60" dirty="0">
                <a:solidFill>
                  <a:srgbClr val="420000"/>
                </a:solidFill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420000"/>
                </a:solidFill>
                <a:latin typeface="Times New Roman"/>
                <a:cs typeface="Times New Roman"/>
              </a:rPr>
              <a:t>Concepts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2319020"/>
            <a:ext cx="7980045" cy="40106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82600" marR="270510" indent="-469900">
              <a:lnSpc>
                <a:spcPts val="3300"/>
              </a:lnSpc>
              <a:spcBef>
                <a:spcPts val="26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Analog signals are continuous, with infinite values  in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given range.</a:t>
            </a:r>
            <a:endParaRPr sz="2800">
              <a:latin typeface="Times New Roman"/>
              <a:cs typeface="Times New Roman"/>
            </a:endParaRPr>
          </a:p>
          <a:p>
            <a:pPr marL="482600" marR="5080" indent="-469900">
              <a:lnSpc>
                <a:spcPts val="3329"/>
              </a:lnSpc>
              <a:spcBef>
                <a:spcPts val="745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Digital signals have discrete values such as on/off </a:t>
            </a:r>
            <a:r>
              <a:rPr sz="2800" dirty="0">
                <a:latin typeface="Times New Roman"/>
                <a:cs typeface="Times New Roman"/>
              </a:rPr>
              <a:t>or  </a:t>
            </a:r>
            <a:r>
              <a:rPr sz="2800" spc="-5" dirty="0">
                <a:latin typeface="Times New Roman"/>
                <a:cs typeface="Times New Roman"/>
              </a:rPr>
              <a:t>0/1.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Limitations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analog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signals</a:t>
            </a:r>
            <a:endParaRPr sz="2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545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Analog signals pick </a:t>
            </a:r>
            <a:r>
              <a:rPr sz="2400" dirty="0">
                <a:solidFill>
                  <a:srgbClr val="993300"/>
                </a:solidFill>
                <a:latin typeface="Times New Roman"/>
                <a:cs typeface="Times New Roman"/>
              </a:rPr>
              <a:t>up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noise </a:t>
            </a:r>
            <a:r>
              <a:rPr sz="2400" spc="-5" dirty="0">
                <a:latin typeface="Times New Roman"/>
                <a:cs typeface="Times New Roman"/>
              </a:rPr>
              <a:t>as they are being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amplified.</a:t>
            </a:r>
            <a:endParaRPr sz="24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620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Analog signals are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difficult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store.</a:t>
            </a:r>
            <a:endParaRPr sz="2400">
              <a:latin typeface="Times New Roman"/>
              <a:cs typeface="Times New Roman"/>
            </a:endParaRPr>
          </a:p>
          <a:p>
            <a:pPr marL="913765" marR="179705" indent="-431800">
              <a:lnSpc>
                <a:spcPct val="101499"/>
              </a:lnSpc>
              <a:spcBef>
                <a:spcPts val="475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Times New Roman"/>
                <a:cs typeface="Times New Roman"/>
              </a:rPr>
              <a:t>Analog systems are more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expensive </a:t>
            </a:r>
            <a:r>
              <a:rPr sz="2400" spc="-5" dirty="0">
                <a:latin typeface="Times New Roman"/>
                <a:cs typeface="Times New Roman"/>
              </a:rPr>
              <a:t>in relation to digital  systems.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378267"/>
            <a:ext cx="6754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 Converters: Basic</a:t>
            </a:r>
            <a:r>
              <a:rPr sz="4000" spc="-15" dirty="0"/>
              <a:t> </a:t>
            </a:r>
            <a:r>
              <a:rPr sz="4000" spc="-5" dirty="0"/>
              <a:t>Concepts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93139" y="2400300"/>
            <a:ext cx="7966075" cy="323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1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Advantages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digital systems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(signals)</a:t>
            </a:r>
            <a:endParaRPr sz="2800">
              <a:latin typeface="Times New Roman"/>
              <a:cs typeface="Times New Roman"/>
            </a:endParaRPr>
          </a:p>
          <a:p>
            <a:pPr marL="913765" marR="191135" indent="-431800">
              <a:lnSpc>
                <a:spcPts val="2320"/>
              </a:lnSpc>
              <a:spcBef>
                <a:spcPts val="490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Noise can </a:t>
            </a:r>
            <a:r>
              <a:rPr sz="2400" dirty="0">
                <a:solidFill>
                  <a:srgbClr val="993300"/>
                </a:solidFill>
                <a:latin typeface="Times New Roman"/>
                <a:cs typeface="Times New Roman"/>
              </a:rPr>
              <a:t>be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reduced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converting analog signals in </a:t>
            </a:r>
            <a:r>
              <a:rPr sz="2400" dirty="0">
                <a:latin typeface="Times New Roman"/>
                <a:cs typeface="Times New Roman"/>
              </a:rPr>
              <a:t>0s 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1s.</a:t>
            </a:r>
            <a:endParaRPr sz="24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15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Binary signals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0s/1s can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easily stored 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memory.</a:t>
            </a:r>
            <a:endParaRPr sz="2400">
              <a:latin typeface="Times New Roman"/>
              <a:cs typeface="Times New Roman"/>
            </a:endParaRPr>
          </a:p>
          <a:p>
            <a:pPr marL="913765" marR="5080" indent="-431800">
              <a:lnSpc>
                <a:spcPts val="2320"/>
              </a:lnSpc>
              <a:spcBef>
                <a:spcPts val="565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Times New Roman"/>
                <a:cs typeface="Times New Roman"/>
              </a:rPr>
              <a:t>Technology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fabricating </a:t>
            </a:r>
            <a:r>
              <a:rPr sz="2400" spc="-5" dirty="0">
                <a:latin typeface="Times New Roman"/>
                <a:cs typeface="Times New Roman"/>
              </a:rPr>
              <a:t>digital systems has become </a:t>
            </a:r>
            <a:r>
              <a:rPr sz="2400" dirty="0">
                <a:latin typeface="Times New Roman"/>
                <a:cs typeface="Times New Roman"/>
              </a:rPr>
              <a:t>so  </a:t>
            </a:r>
            <a:r>
              <a:rPr sz="2400" spc="-5" dirty="0">
                <a:latin typeface="Times New Roman"/>
                <a:cs typeface="Times New Roman"/>
              </a:rPr>
              <a:t>advanced that they can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produced at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low</a:t>
            </a:r>
            <a:r>
              <a:rPr sz="2400" spc="20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cost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82600" marR="798830" indent="-469900" algn="just">
              <a:lnSpc>
                <a:spcPct val="79300"/>
              </a:lnSpc>
              <a:spcBef>
                <a:spcPts val="730"/>
              </a:spcBef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865" dirty="0">
                <a:solidFill>
                  <a:srgbClr val="66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 major limitation </a:t>
            </a:r>
            <a:r>
              <a:rPr sz="2800" dirty="0">
                <a:latin typeface="Times New Roman"/>
                <a:cs typeface="Times New Roman"/>
              </a:rPr>
              <a:t>of a </a:t>
            </a:r>
            <a:r>
              <a:rPr sz="2800" spc="-5" dirty="0">
                <a:latin typeface="Times New Roman"/>
                <a:cs typeface="Times New Roman"/>
              </a:rPr>
              <a:t>digital system is </a:t>
            </a:r>
            <a:r>
              <a:rPr sz="2800" dirty="0">
                <a:latin typeface="Times New Roman"/>
                <a:cs typeface="Times New Roman"/>
              </a:rPr>
              <a:t>how  </a:t>
            </a:r>
            <a:r>
              <a:rPr sz="2800" spc="-5" dirty="0">
                <a:latin typeface="Times New Roman"/>
                <a:cs typeface="Times New Roman"/>
              </a:rPr>
              <a:t>accurately it </a:t>
            </a:r>
            <a:r>
              <a:rPr sz="2800" spc="-5" dirty="0">
                <a:solidFill>
                  <a:srgbClr val="993300"/>
                </a:solidFill>
                <a:latin typeface="Times New Roman"/>
                <a:cs typeface="Times New Roman"/>
              </a:rPr>
              <a:t>represents </a:t>
            </a:r>
            <a:r>
              <a:rPr sz="2800" spc="-5" dirty="0">
                <a:latin typeface="Times New Roman"/>
                <a:cs typeface="Times New Roman"/>
              </a:rPr>
              <a:t>the analog signals after  conversion.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8400" y="5410200"/>
            <a:ext cx="2466975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0499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4" y="1"/>
                </a:lnTo>
              </a:path>
            </a:pathLst>
          </a:custGeom>
          <a:ln w="19049">
            <a:solidFill>
              <a:srgbClr val="A9A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139" y="459422"/>
            <a:ext cx="7458075" cy="13563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200"/>
              </a:lnSpc>
              <a:spcBef>
                <a:spcPts val="340"/>
              </a:spcBef>
              <a:tabLst>
                <a:tab pos="943610" algn="l"/>
              </a:tabLst>
            </a:pPr>
            <a:r>
              <a:rPr spc="-170" dirty="0"/>
              <a:t>Basic </a:t>
            </a:r>
            <a:r>
              <a:rPr spc="-40" dirty="0"/>
              <a:t>Concepts </a:t>
            </a:r>
            <a:r>
              <a:rPr spc="-85" dirty="0"/>
              <a:t>in </a:t>
            </a:r>
            <a:r>
              <a:rPr spc="440" dirty="0"/>
              <a:t>I/O</a:t>
            </a:r>
            <a:r>
              <a:rPr spc="229" dirty="0"/>
              <a:t> </a:t>
            </a:r>
            <a:r>
              <a:rPr spc="-60" dirty="0"/>
              <a:t>Interfacing  </a:t>
            </a:r>
            <a:r>
              <a:rPr spc="-45" dirty="0"/>
              <a:t>and	</a:t>
            </a:r>
            <a:r>
              <a:rPr spc="-60" dirty="0"/>
              <a:t>PIC18 </a:t>
            </a:r>
            <a:r>
              <a:rPr spc="440" dirty="0"/>
              <a:t>I/O </a:t>
            </a:r>
            <a:r>
              <a:rPr spc="5" dirty="0"/>
              <a:t>Ports </a:t>
            </a:r>
            <a:r>
              <a:rPr sz="2900" spc="-110" dirty="0">
                <a:solidFill>
                  <a:srgbClr val="A9A700"/>
                </a:solidFill>
              </a:rPr>
              <a:t>(1 </a:t>
            </a:r>
            <a:r>
              <a:rPr sz="2900" dirty="0">
                <a:solidFill>
                  <a:srgbClr val="A9A700"/>
                </a:solidFill>
              </a:rPr>
              <a:t>of</a:t>
            </a:r>
            <a:r>
              <a:rPr sz="2900" spc="-409" dirty="0">
                <a:solidFill>
                  <a:srgbClr val="A9A700"/>
                </a:solidFill>
              </a:rPr>
              <a:t> </a:t>
            </a:r>
            <a:r>
              <a:rPr sz="2900" spc="-110" dirty="0">
                <a:solidFill>
                  <a:srgbClr val="A9A700"/>
                </a:solidFill>
              </a:rPr>
              <a:t>2)</a:t>
            </a:r>
            <a:endParaRPr sz="2900"/>
          </a:p>
        </p:txBody>
      </p:sp>
      <p:sp>
        <p:nvSpPr>
          <p:cNvPr id="6" name="object 6"/>
          <p:cNvSpPr txBox="1"/>
          <p:nvPr/>
        </p:nvSpPr>
        <p:spPr>
          <a:xfrm>
            <a:off x="993139" y="2090420"/>
            <a:ext cx="7814309" cy="28930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2900">
              <a:lnSpc>
                <a:spcPct val="99200"/>
              </a:lnSpc>
              <a:spcBef>
                <a:spcPts val="125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5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I/O </a:t>
            </a:r>
            <a:r>
              <a:rPr sz="2800" spc="-5" dirty="0">
                <a:latin typeface="Verdana"/>
                <a:cs typeface="Verdana"/>
              </a:rPr>
              <a:t>devices (or peripherals) such </a:t>
            </a:r>
            <a:r>
              <a:rPr sz="2800" dirty="0">
                <a:latin typeface="Verdana"/>
                <a:cs typeface="Verdana"/>
              </a:rPr>
              <a:t>as </a:t>
            </a:r>
            <a:r>
              <a:rPr sz="2800" spc="-5" dirty="0">
                <a:latin typeface="Verdana"/>
                <a:cs typeface="Verdana"/>
              </a:rPr>
              <a:t>LEDs  </a:t>
            </a:r>
            <a:r>
              <a:rPr sz="2800" dirty="0">
                <a:latin typeface="Verdana"/>
                <a:cs typeface="Verdana"/>
              </a:rPr>
              <a:t>and </a:t>
            </a:r>
            <a:r>
              <a:rPr sz="2800" spc="-5" dirty="0">
                <a:latin typeface="Verdana"/>
                <a:cs typeface="Verdana"/>
              </a:rPr>
              <a:t>keyboards </a:t>
            </a:r>
            <a:r>
              <a:rPr sz="2800" dirty="0">
                <a:latin typeface="Verdana"/>
                <a:cs typeface="Verdana"/>
              </a:rPr>
              <a:t>are </a:t>
            </a:r>
            <a:r>
              <a:rPr sz="2800" spc="-5" dirty="0">
                <a:latin typeface="Verdana"/>
                <a:cs typeface="Verdana"/>
              </a:rPr>
              <a:t>essential components  of the microprocessor-based or  microcontroller-based</a:t>
            </a:r>
            <a:r>
              <a:rPr sz="2800" spc="-10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systems.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615"/>
              </a:spcBef>
            </a:pPr>
            <a:r>
              <a:rPr sz="1800" spc="-67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800" spc="22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Classified into two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groups</a:t>
            </a:r>
            <a:endParaRPr sz="24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425"/>
              </a:spcBef>
            </a:pPr>
            <a:r>
              <a:rPr sz="1300" spc="-580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300" spc="85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input devices</a:t>
            </a:r>
            <a:endParaRPr sz="20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500"/>
              </a:spcBef>
            </a:pPr>
            <a:r>
              <a:rPr sz="1300" spc="-580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300" spc="85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output devices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4200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1270" algn="l"/>
              </a:tabLst>
            </a:pPr>
            <a:r>
              <a:rPr spc="-5" dirty="0"/>
              <a:t>Em</a:t>
            </a:r>
            <a:r>
              <a:rPr dirty="0"/>
              <a:t>b</a:t>
            </a:r>
            <a:r>
              <a:rPr spc="-5" dirty="0"/>
              <a:t>e</a:t>
            </a:r>
            <a:r>
              <a:rPr dirty="0"/>
              <a:t>dd</a:t>
            </a:r>
            <a:r>
              <a:rPr spc="-5" dirty="0"/>
              <a:t>e</a:t>
            </a:r>
            <a:r>
              <a:rPr dirty="0"/>
              <a:t>d	Sys</a:t>
            </a:r>
            <a:r>
              <a:rPr spc="-5" dirty="0"/>
              <a:t>te</a:t>
            </a:r>
            <a:r>
              <a:rPr dirty="0"/>
              <a:t>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2573020"/>
            <a:ext cx="8103870" cy="2159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82600" marR="263525" indent="-469900">
              <a:lnSpc>
                <a:spcPct val="79200"/>
              </a:lnSpc>
              <a:spcBef>
                <a:spcPts val="600"/>
              </a:spcBef>
              <a:tabLst>
                <a:tab pos="481965" algn="l"/>
              </a:tabLst>
            </a:pPr>
            <a:r>
              <a:rPr sz="1400" spc="-6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400" spc="-6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typical system that converts signals </a:t>
            </a:r>
            <a:r>
              <a:rPr sz="2000" dirty="0">
                <a:latin typeface="Times New Roman"/>
                <a:cs typeface="Times New Roman"/>
              </a:rPr>
              <a:t>from </a:t>
            </a:r>
            <a:r>
              <a:rPr sz="2000" spc="-5" dirty="0">
                <a:latin typeface="Times New Roman"/>
                <a:cs typeface="Times New Roman"/>
              </a:rPr>
              <a:t>analog to digital and back to  analog includes: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ts val="2130"/>
              </a:lnSpc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transducer that converts non-electrical signals into electrical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signals</a:t>
            </a:r>
            <a:endParaRPr sz="1800">
              <a:latin typeface="Times New Roman"/>
              <a:cs typeface="Times New Roman"/>
            </a:endParaRPr>
          </a:p>
          <a:p>
            <a:pPr marL="482600">
              <a:lnSpc>
                <a:spcPts val="2130"/>
              </a:lnSpc>
              <a:spcBef>
                <a:spcPts val="40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An </a:t>
            </a:r>
            <a:r>
              <a:rPr sz="1800" spc="-5" dirty="0">
                <a:latin typeface="Times New Roman"/>
                <a:cs typeface="Times New Roman"/>
              </a:rPr>
              <a:t>A/D converter that converts analog signals into digital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signals</a:t>
            </a:r>
            <a:endParaRPr sz="1800">
              <a:latin typeface="Times New Roman"/>
              <a:cs typeface="Times New Roman"/>
            </a:endParaRPr>
          </a:p>
          <a:p>
            <a:pPr marL="482600">
              <a:lnSpc>
                <a:spcPts val="2130"/>
              </a:lnSpc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digital processor that processes digital data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(signals)</a:t>
            </a:r>
            <a:endParaRPr sz="1800">
              <a:latin typeface="Times New Roman"/>
              <a:cs typeface="Times New Roman"/>
            </a:endParaRPr>
          </a:p>
          <a:p>
            <a:pPr marL="482600">
              <a:lnSpc>
                <a:spcPts val="2130"/>
              </a:lnSpc>
              <a:spcBef>
                <a:spcPts val="40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D/A converter that converts digital signals into equivalent analog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signals</a:t>
            </a:r>
            <a:endParaRPr sz="1800">
              <a:latin typeface="Times New Roman"/>
              <a:cs typeface="Times New Roman"/>
            </a:endParaRPr>
          </a:p>
          <a:p>
            <a:pPr marL="913765" marR="5080" indent="-431800">
              <a:lnSpc>
                <a:spcPts val="1770"/>
              </a:lnSpc>
              <a:spcBef>
                <a:spcPts val="350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transducer that converts electrical signals into real life non-electrical signals  </a:t>
            </a:r>
            <a:r>
              <a:rPr sz="1800" dirty="0">
                <a:latin typeface="Times New Roman"/>
                <a:cs typeface="Times New Roman"/>
              </a:rPr>
              <a:t>(sound, </a:t>
            </a:r>
            <a:r>
              <a:rPr sz="1800" spc="-5" dirty="0">
                <a:latin typeface="Times New Roman"/>
                <a:cs typeface="Times New Roman"/>
              </a:rPr>
              <a:t>pressure, 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video)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4953000"/>
            <a:ext cx="82296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" y="6705600"/>
            <a:ext cx="5257800" cy="609600"/>
          </a:xfrm>
          <a:prstGeom prst="rect">
            <a:avLst/>
          </a:prstGeom>
          <a:solidFill>
            <a:srgbClr val="D5D200"/>
          </a:solidFill>
          <a:ln w="9524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955040">
              <a:lnSpc>
                <a:spcPct val="100000"/>
              </a:lnSpc>
              <a:spcBef>
                <a:spcPts val="1320"/>
              </a:spcBef>
            </a:pPr>
            <a:r>
              <a:rPr sz="1800" dirty="0">
                <a:latin typeface="Times New Roman"/>
                <a:cs typeface="Times New Roman"/>
              </a:rPr>
              <a:t>So, how </a:t>
            </a:r>
            <a:r>
              <a:rPr sz="1800" spc="-5" dirty="0">
                <a:latin typeface="Times New Roman"/>
                <a:cs typeface="Times New Roman"/>
              </a:rPr>
              <a:t>does A/D Converter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works?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2800" y="4800600"/>
            <a:ext cx="990600" cy="1066800"/>
          </a:xfrm>
          <a:custGeom>
            <a:avLst/>
            <a:gdLst/>
            <a:ahLst/>
            <a:cxnLst/>
            <a:rect l="l" t="t" r="r" b="b"/>
            <a:pathLst>
              <a:path w="990600" h="1066800">
                <a:moveTo>
                  <a:pt x="0" y="0"/>
                </a:moveTo>
                <a:lnTo>
                  <a:pt x="990599" y="0"/>
                </a:lnTo>
                <a:lnTo>
                  <a:pt x="990599" y="1066799"/>
                </a:lnTo>
                <a:lnTo>
                  <a:pt x="0" y="10667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3361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A/D</a:t>
            </a:r>
            <a:r>
              <a:rPr spc="-55" dirty="0"/>
              <a:t> </a:t>
            </a:r>
            <a:r>
              <a:rPr spc="-5" dirty="0"/>
              <a:t>Converter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7056119"/>
            <a:ext cx="256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  <a:hlinkClick r:id="rId2"/>
              </a:rPr>
              <a:t>http://www.cybercollege.com/tvp008.htm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9275" y="2438400"/>
            <a:ext cx="3971925" cy="401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340" y="2288540"/>
            <a:ext cx="5024120" cy="38201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82600" marR="241300" indent="-469900" algn="just">
              <a:lnSpc>
                <a:spcPct val="88500"/>
              </a:lnSpc>
              <a:spcBef>
                <a:spcPts val="430"/>
              </a:spcBef>
            </a:pPr>
            <a:r>
              <a:rPr sz="1650" spc="-7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650" spc="1125" dirty="0">
                <a:solidFill>
                  <a:srgbClr val="66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order to change an analog signal  to digital, the input analog signal is 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sampled </a:t>
            </a:r>
            <a:r>
              <a:rPr sz="2400" spc="-5" dirty="0">
                <a:latin typeface="Times New Roman"/>
                <a:cs typeface="Times New Roman"/>
              </a:rPr>
              <a:t>at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high rate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speed.</a:t>
            </a:r>
            <a:endParaRPr sz="2400">
              <a:latin typeface="Times New Roman"/>
              <a:cs typeface="Times New Roman"/>
            </a:endParaRPr>
          </a:p>
          <a:p>
            <a:pPr marL="482600" marR="5080" indent="-469900">
              <a:lnSpc>
                <a:spcPct val="90600"/>
              </a:lnSpc>
              <a:spcBef>
                <a:spcPts val="565"/>
              </a:spcBef>
              <a:tabLst>
                <a:tab pos="481965" algn="l"/>
              </a:tabLst>
            </a:pPr>
            <a:r>
              <a:rPr sz="1650" spc="-7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650" spc="-7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The amplitude at each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those  sampled moments is converted into </a:t>
            </a:r>
            <a:r>
              <a:rPr sz="2400" dirty="0">
                <a:latin typeface="Times New Roman"/>
                <a:cs typeface="Times New Roman"/>
              </a:rPr>
              <a:t>a  </a:t>
            </a:r>
            <a:r>
              <a:rPr sz="2400" spc="-5" dirty="0">
                <a:latin typeface="Times New Roman"/>
                <a:cs typeface="Times New Roman"/>
              </a:rPr>
              <a:t>number equivalent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this is called 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quantization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82600" marR="266700" indent="-469900">
              <a:lnSpc>
                <a:spcPct val="89400"/>
              </a:lnSpc>
              <a:spcBef>
                <a:spcPts val="605"/>
              </a:spcBef>
              <a:tabLst>
                <a:tab pos="481965" algn="l"/>
              </a:tabLst>
            </a:pPr>
            <a:r>
              <a:rPr sz="1650" spc="-7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650" spc="-7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These numbers are simply the  combinations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0s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1s </a:t>
            </a:r>
            <a:r>
              <a:rPr sz="2400" spc="-5" dirty="0">
                <a:latin typeface="Times New Roman"/>
                <a:cs typeface="Times New Roman"/>
              </a:rPr>
              <a:t>used  in computer language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this called  </a:t>
            </a:r>
            <a:r>
              <a:rPr sz="2400" spc="-5" dirty="0">
                <a:solidFill>
                  <a:srgbClr val="993300"/>
                </a:solidFill>
                <a:latin typeface="Times New Roman"/>
                <a:cs typeface="Times New Roman"/>
              </a:rPr>
              <a:t>encoding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800" y="609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7B0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94800" y="609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599" y="0"/>
                </a:lnTo>
                <a:lnTo>
                  <a:pt x="228599" y="228599"/>
                </a:lnTo>
                <a:lnTo>
                  <a:pt x="0" y="2285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6600" y="609600"/>
            <a:ext cx="8455025" cy="228600"/>
          </a:xfrm>
          <a:custGeom>
            <a:avLst/>
            <a:gdLst/>
            <a:ahLst/>
            <a:cxnLst/>
            <a:rect l="l" t="t" r="r" b="b"/>
            <a:pathLst>
              <a:path w="8455025" h="228600">
                <a:moveTo>
                  <a:pt x="0" y="0"/>
                </a:moveTo>
                <a:lnTo>
                  <a:pt x="8455025" y="0"/>
                </a:lnTo>
                <a:lnTo>
                  <a:pt x="84550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A9A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600" y="609600"/>
            <a:ext cx="8455025" cy="228600"/>
          </a:xfrm>
          <a:custGeom>
            <a:avLst/>
            <a:gdLst/>
            <a:ahLst/>
            <a:cxnLst/>
            <a:rect l="l" t="t" r="r" b="b"/>
            <a:pathLst>
              <a:path w="8455025" h="228600">
                <a:moveTo>
                  <a:pt x="0" y="0"/>
                </a:moveTo>
                <a:lnTo>
                  <a:pt x="8455013" y="0"/>
                </a:lnTo>
                <a:lnTo>
                  <a:pt x="8455013" y="228599"/>
                </a:lnTo>
                <a:lnTo>
                  <a:pt x="0" y="2285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6600" y="838200"/>
            <a:ext cx="8455025" cy="139700"/>
          </a:xfrm>
          <a:custGeom>
            <a:avLst/>
            <a:gdLst/>
            <a:ahLst/>
            <a:cxnLst/>
            <a:rect l="l" t="t" r="r" b="b"/>
            <a:pathLst>
              <a:path w="8455025" h="139700">
                <a:moveTo>
                  <a:pt x="0" y="0"/>
                </a:moveTo>
                <a:lnTo>
                  <a:pt x="8455025" y="0"/>
                </a:lnTo>
                <a:lnTo>
                  <a:pt x="8455025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7B0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6600" y="838200"/>
            <a:ext cx="8455025" cy="139700"/>
          </a:xfrm>
          <a:custGeom>
            <a:avLst/>
            <a:gdLst/>
            <a:ahLst/>
            <a:cxnLst/>
            <a:rect l="l" t="t" r="r" b="b"/>
            <a:pathLst>
              <a:path w="8455025" h="139700">
                <a:moveTo>
                  <a:pt x="0" y="0"/>
                </a:moveTo>
                <a:lnTo>
                  <a:pt x="8455013" y="0"/>
                </a:lnTo>
                <a:lnTo>
                  <a:pt x="8455013" y="139699"/>
                </a:lnTo>
                <a:lnTo>
                  <a:pt x="0" y="139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4800" y="839787"/>
            <a:ext cx="228600" cy="136525"/>
          </a:xfrm>
          <a:custGeom>
            <a:avLst/>
            <a:gdLst/>
            <a:ahLst/>
            <a:cxnLst/>
            <a:rect l="l" t="t" r="r" b="b"/>
            <a:pathLst>
              <a:path w="228600" h="136525">
                <a:moveTo>
                  <a:pt x="0" y="0"/>
                </a:moveTo>
                <a:lnTo>
                  <a:pt x="228600" y="0"/>
                </a:lnTo>
                <a:lnTo>
                  <a:pt x="228600" y="136525"/>
                </a:lnTo>
                <a:lnTo>
                  <a:pt x="0" y="136525"/>
                </a:lnTo>
                <a:lnTo>
                  <a:pt x="0" y="0"/>
                </a:lnTo>
                <a:close/>
              </a:path>
            </a:pathLst>
          </a:custGeom>
          <a:solidFill>
            <a:srgbClr val="A9A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4800" y="839787"/>
            <a:ext cx="228600" cy="136525"/>
          </a:xfrm>
          <a:custGeom>
            <a:avLst/>
            <a:gdLst/>
            <a:ahLst/>
            <a:cxnLst/>
            <a:rect l="l" t="t" r="r" b="b"/>
            <a:pathLst>
              <a:path w="228600" h="136525">
                <a:moveTo>
                  <a:pt x="0" y="0"/>
                </a:moveTo>
                <a:lnTo>
                  <a:pt x="228599" y="0"/>
                </a:lnTo>
                <a:lnTo>
                  <a:pt x="228599" y="136524"/>
                </a:lnTo>
                <a:lnTo>
                  <a:pt x="0" y="13652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3139" y="1526540"/>
            <a:ext cx="3301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Analog-to-Digital</a:t>
            </a:r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5867400" y="914400"/>
            <a:ext cx="3733800" cy="1558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4540" y="2420620"/>
            <a:ext cx="8366125" cy="43307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82600" marR="25400" indent="-469900">
              <a:lnSpc>
                <a:spcPct val="79200"/>
              </a:lnSpc>
              <a:spcBef>
                <a:spcPts val="600"/>
              </a:spcBef>
              <a:tabLst>
                <a:tab pos="481965" algn="l"/>
              </a:tabLst>
            </a:pPr>
            <a:r>
              <a:rPr sz="1400" spc="-6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400" spc="-6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simple hypothetical A/D converter circuit with </a:t>
            </a:r>
            <a:r>
              <a:rPr sz="2000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analog input signal and  three digital output lines with eight possible binary combinations: </a:t>
            </a:r>
            <a:r>
              <a:rPr sz="2000" dirty="0">
                <a:latin typeface="Times New Roman"/>
                <a:cs typeface="Times New Roman"/>
              </a:rPr>
              <a:t>000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111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ts val="2130"/>
              </a:lnSpc>
              <a:tabLst>
                <a:tab pos="918844" algn="l"/>
                <a:tab pos="4525010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Times New Roman"/>
                <a:cs typeface="Times New Roman"/>
              </a:rPr>
              <a:t>Shows </a:t>
            </a:r>
            <a:r>
              <a:rPr sz="1800" spc="-5" dirty="0">
                <a:latin typeface="Times New Roman"/>
                <a:cs typeface="Times New Roman"/>
              </a:rPr>
              <a:t>the graph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digital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output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	FS V </a:t>
            </a:r>
            <a:r>
              <a:rPr sz="1800" spc="-5" dirty="0">
                <a:latin typeface="Times New Roman"/>
                <a:cs typeface="Times New Roman"/>
              </a:rPr>
              <a:t>analog input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395"/>
              </a:lnSpc>
              <a:spcBef>
                <a:spcPts val="45"/>
              </a:spcBef>
              <a:tabLst>
                <a:tab pos="481965" algn="l"/>
              </a:tabLst>
            </a:pPr>
            <a:r>
              <a:rPr sz="1400" spc="-6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400" spc="-6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Times New Roman"/>
                <a:cs typeface="Times New Roman"/>
              </a:rPr>
              <a:t>The following points can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summarized in the above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process:</a:t>
            </a:r>
            <a:endParaRPr sz="2000">
              <a:latin typeface="Times New Roman"/>
              <a:cs typeface="Times New Roman"/>
            </a:endParaRPr>
          </a:p>
          <a:p>
            <a:pPr marL="913765" marR="551180" indent="-431800">
              <a:lnSpc>
                <a:spcPct val="77200"/>
              </a:lnSpc>
              <a:spcBef>
                <a:spcPts val="490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1800" spc="-5" dirty="0">
                <a:solidFill>
                  <a:srgbClr val="993300"/>
                </a:solidFill>
                <a:latin typeface="Times New Roman"/>
                <a:cs typeface="Times New Roman"/>
              </a:rPr>
              <a:t>Maximum value </a:t>
            </a:r>
            <a:r>
              <a:rPr sz="1800" spc="-5" dirty="0">
                <a:latin typeface="Times New Roman"/>
                <a:cs typeface="Times New Roman"/>
              </a:rPr>
              <a:t>this quantization process reaches is </a:t>
            </a:r>
            <a:r>
              <a:rPr sz="18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7/8 </a:t>
            </a:r>
            <a:r>
              <a:rPr sz="1800" dirty="0">
                <a:latin typeface="Times New Roman"/>
                <a:cs typeface="Times New Roman"/>
              </a:rPr>
              <a:t>V for a 1 V </a:t>
            </a:r>
            <a:r>
              <a:rPr sz="1800" spc="-5" dirty="0">
                <a:latin typeface="Times New Roman"/>
                <a:cs typeface="Times New Roman"/>
              </a:rPr>
              <a:t>analog  signal; includes 1/8 </a:t>
            </a:r>
            <a:r>
              <a:rPr sz="1800" dirty="0">
                <a:latin typeface="Times New Roman"/>
                <a:cs typeface="Times New Roman"/>
              </a:rPr>
              <a:t>V </a:t>
            </a:r>
            <a:r>
              <a:rPr sz="1800" spc="-5" dirty="0">
                <a:latin typeface="Times New Roman"/>
                <a:cs typeface="Times New Roman"/>
              </a:rPr>
              <a:t>an inherent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  <a:p>
            <a:pPr marL="913765" marR="348615" indent="-431800">
              <a:lnSpc>
                <a:spcPts val="1770"/>
              </a:lnSpc>
              <a:spcBef>
                <a:spcPts val="355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1800" spc="-5" dirty="0">
                <a:latin typeface="Times New Roman"/>
                <a:cs typeface="Times New Roman"/>
              </a:rPr>
              <a:t>1/8 </a:t>
            </a:r>
            <a:r>
              <a:rPr sz="1800" dirty="0">
                <a:latin typeface="Times New Roman"/>
                <a:cs typeface="Times New Roman"/>
              </a:rPr>
              <a:t>V </a:t>
            </a:r>
            <a:r>
              <a:rPr sz="1800" spc="-5" dirty="0">
                <a:latin typeface="Times New Roman"/>
                <a:cs typeface="Times New Roman"/>
              </a:rPr>
              <a:t>(an inherent error) is also equal to the value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Least Significant Bit  (</a:t>
            </a:r>
            <a:r>
              <a:rPr sz="1800" spc="-5" dirty="0">
                <a:solidFill>
                  <a:srgbClr val="993300"/>
                </a:solidFill>
                <a:latin typeface="Times New Roman"/>
                <a:cs typeface="Times New Roman"/>
              </a:rPr>
              <a:t>LSB</a:t>
            </a:r>
            <a:r>
              <a:rPr sz="1800" spc="-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Times New Roman"/>
                <a:cs typeface="Times New Roman"/>
              </a:rPr>
              <a:t>= 001.</a:t>
            </a:r>
            <a:endParaRPr sz="1800">
              <a:latin typeface="Times New Roman"/>
              <a:cs typeface="Times New Roman"/>
            </a:endParaRPr>
          </a:p>
          <a:p>
            <a:pPr marL="913765" marR="134620" indent="-431800" algn="just">
              <a:lnSpc>
                <a:spcPct val="80300"/>
              </a:lnSpc>
              <a:spcBef>
                <a:spcPts val="400"/>
              </a:spcBef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1490" dirty="0">
                <a:solidFill>
                  <a:srgbClr val="9999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993300"/>
                </a:solidFill>
                <a:latin typeface="Times New Roman"/>
                <a:cs typeface="Times New Roman"/>
              </a:rPr>
              <a:t>Resolution </a:t>
            </a:r>
            <a:r>
              <a:rPr sz="1800" dirty="0">
                <a:latin typeface="Times New Roman"/>
                <a:cs typeface="Times New Roman"/>
              </a:rPr>
              <a:t>of a </a:t>
            </a:r>
            <a:r>
              <a:rPr sz="1800" spc="-5" dirty="0">
                <a:latin typeface="Times New Roman"/>
                <a:cs typeface="Times New Roman"/>
              </a:rPr>
              <a:t>converter is defined in terms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number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discrete values it  can produce; also expressed in the number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bits used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conversion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b="1" spc="-5" dirty="0">
                <a:solidFill>
                  <a:srgbClr val="FF5050"/>
                </a:solidFill>
                <a:latin typeface="Times New Roman"/>
                <a:cs typeface="Times New Roman"/>
              </a:rPr>
              <a:t>1/2</a:t>
            </a:r>
            <a:r>
              <a:rPr sz="1800" b="1" spc="-7" baseline="25462" dirty="0">
                <a:solidFill>
                  <a:srgbClr val="FF6962"/>
                </a:solidFill>
                <a:latin typeface="Times New Roman"/>
                <a:cs typeface="Times New Roman"/>
              </a:rPr>
              <a:t>n  </a:t>
            </a:r>
            <a:r>
              <a:rPr sz="1800" spc="-5" dirty="0">
                <a:latin typeface="Times New Roman"/>
                <a:cs typeface="Times New Roman"/>
              </a:rPr>
              <a:t>where </a:t>
            </a:r>
            <a:r>
              <a:rPr sz="1800" dirty="0">
                <a:latin typeface="Times New Roman"/>
                <a:cs typeface="Times New Roman"/>
              </a:rPr>
              <a:t>n </a:t>
            </a:r>
            <a:r>
              <a:rPr sz="1800" spc="-5" dirty="0">
                <a:latin typeface="Times New Roman"/>
                <a:cs typeface="Times New Roman"/>
              </a:rPr>
              <a:t>=number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bits</a:t>
            </a:r>
            <a:endParaRPr sz="1800">
              <a:latin typeface="Times New Roman"/>
              <a:cs typeface="Times New Roman"/>
            </a:endParaRPr>
          </a:p>
          <a:p>
            <a:pPr marL="913765" marR="5080" indent="-431800">
              <a:lnSpc>
                <a:spcPts val="1770"/>
              </a:lnSpc>
              <a:spcBef>
                <a:spcPts val="359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1800" spc="-5" dirty="0">
                <a:latin typeface="Times New Roman"/>
                <a:cs typeface="Times New Roman"/>
              </a:rPr>
              <a:t>The value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most significant bit (</a:t>
            </a:r>
            <a:r>
              <a:rPr sz="1800" spc="-5" dirty="0">
                <a:solidFill>
                  <a:srgbClr val="993300"/>
                </a:solidFill>
                <a:latin typeface="Times New Roman"/>
                <a:cs typeface="Times New Roman"/>
              </a:rPr>
              <a:t>MSB</a:t>
            </a:r>
            <a:r>
              <a:rPr sz="1800" spc="-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Times New Roman"/>
                <a:cs typeface="Times New Roman"/>
              </a:rPr>
              <a:t>-100- </a:t>
            </a:r>
            <a:r>
              <a:rPr sz="1800" spc="-5" dirty="0">
                <a:latin typeface="Times New Roman"/>
                <a:cs typeface="Times New Roman"/>
              </a:rPr>
              <a:t>is equal to </a:t>
            </a:r>
            <a:r>
              <a:rPr sz="1800" dirty="0">
                <a:latin typeface="Times New Roman"/>
                <a:cs typeface="Times New Roman"/>
              </a:rPr>
              <a:t>½ </a:t>
            </a:r>
            <a:r>
              <a:rPr sz="1800" spc="-5" dirty="0">
                <a:latin typeface="Times New Roman"/>
                <a:cs typeface="Times New Roman"/>
              </a:rPr>
              <a:t>the voltage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 full-scale value </a:t>
            </a:r>
            <a:r>
              <a:rPr sz="1800" dirty="0">
                <a:latin typeface="Times New Roman"/>
                <a:cs typeface="Times New Roman"/>
              </a:rPr>
              <a:t>of 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V.</a:t>
            </a:r>
            <a:endParaRPr sz="1800">
              <a:latin typeface="Times New Roman"/>
              <a:cs typeface="Times New Roman"/>
            </a:endParaRPr>
          </a:p>
          <a:p>
            <a:pPr marL="913765" marR="74930" indent="-431800">
              <a:lnSpc>
                <a:spcPts val="1770"/>
              </a:lnSpc>
              <a:spcBef>
                <a:spcPts val="359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1800" spc="-5" dirty="0">
                <a:latin typeface="Times New Roman"/>
                <a:cs typeface="Times New Roman"/>
              </a:rPr>
              <a:t>The value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993300"/>
                </a:solidFill>
                <a:latin typeface="Times New Roman"/>
                <a:cs typeface="Times New Roman"/>
              </a:rPr>
              <a:t>largest digital number </a:t>
            </a:r>
            <a:r>
              <a:rPr sz="1800" dirty="0">
                <a:latin typeface="Times New Roman"/>
                <a:cs typeface="Times New Roman"/>
              </a:rPr>
              <a:t>111 </a:t>
            </a:r>
            <a:r>
              <a:rPr sz="1800" spc="-5" dirty="0">
                <a:latin typeface="Times New Roman"/>
                <a:cs typeface="Times New Roman"/>
              </a:rPr>
              <a:t>is equal to full-scale value minus the  value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LSB.</a:t>
            </a:r>
            <a:endParaRPr sz="1800">
              <a:latin typeface="Times New Roman"/>
              <a:cs typeface="Times New Roman"/>
            </a:endParaRPr>
          </a:p>
          <a:p>
            <a:pPr marL="913765" marR="546100" indent="-431800">
              <a:lnSpc>
                <a:spcPts val="1770"/>
              </a:lnSpc>
              <a:spcBef>
                <a:spcPts val="359"/>
              </a:spcBef>
              <a:tabLst>
                <a:tab pos="918844" algn="l"/>
              </a:tabLst>
            </a:pPr>
            <a:r>
              <a:rPr sz="1350" spc="-50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350" spc="-50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1800" spc="-5" dirty="0"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993300"/>
                </a:solidFill>
                <a:latin typeface="Times New Roman"/>
                <a:cs typeface="Times New Roman"/>
              </a:rPr>
              <a:t>quantization error </a:t>
            </a:r>
            <a:r>
              <a:rPr sz="1800" spc="-5" dirty="0">
                <a:latin typeface="Times New Roman"/>
                <a:cs typeface="Times New Roman"/>
              </a:rPr>
              <a:t>can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reduced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the resolution can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spc="-5" dirty="0">
                <a:latin typeface="Times New Roman"/>
                <a:cs typeface="Times New Roman"/>
              </a:rPr>
              <a:t>improved </a:t>
            </a:r>
            <a:r>
              <a:rPr sz="1800" dirty="0">
                <a:latin typeface="Times New Roman"/>
                <a:cs typeface="Times New Roman"/>
              </a:rPr>
              <a:t>by  </a:t>
            </a:r>
            <a:r>
              <a:rPr sz="1800" spc="-5" dirty="0">
                <a:latin typeface="Times New Roman"/>
                <a:cs typeface="Times New Roman"/>
              </a:rPr>
              <a:t>increasing the number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bits used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conversion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44000" y="1333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56700" y="1099820"/>
            <a:ext cx="364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80" dirty="0">
                <a:solidFill>
                  <a:srgbClr val="3333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dirty="0">
                <a:solidFill>
                  <a:srgbClr val="3333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</a:t>
            </a:r>
            <a:r>
              <a:rPr sz="1800" b="1" u="sng" spc="-5" dirty="0">
                <a:solidFill>
                  <a:srgbClr val="3333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1800" b="1" dirty="0">
                <a:solidFill>
                  <a:srgbClr val="3333FF"/>
                </a:solidFill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79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dirty="0"/>
              <a:t>PIC18F4520 </a:t>
            </a:r>
            <a:r>
              <a:rPr sz="3600" spc="-5" dirty="0"/>
              <a:t>Analog-to-Digital (A/D)  Converter Module </a:t>
            </a:r>
            <a:r>
              <a:rPr sz="2400" dirty="0"/>
              <a:t>(1 of 3)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93139" y="2227289"/>
            <a:ext cx="7278370" cy="25755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  <a:tabLst>
                <a:tab pos="481965" algn="l"/>
              </a:tabLst>
            </a:pPr>
            <a:r>
              <a:rPr sz="2250" spc="-1010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2250" spc="-101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The PIC184520 microcontroller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includes:</a:t>
            </a:r>
            <a:endParaRPr sz="32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635"/>
              </a:spcBef>
              <a:tabLst>
                <a:tab pos="918844" algn="l"/>
              </a:tabLst>
            </a:pPr>
            <a:r>
              <a:rPr sz="2100" spc="-78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2100" spc="-78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10-bit A/D converter</a:t>
            </a:r>
            <a:endParaRPr sz="2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640"/>
              </a:spcBef>
              <a:tabLst>
                <a:tab pos="918844" algn="l"/>
              </a:tabLst>
            </a:pPr>
            <a:r>
              <a:rPr sz="2100" spc="-78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2100" spc="-78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13 </a:t>
            </a:r>
            <a:r>
              <a:rPr sz="2800" spc="-5" dirty="0">
                <a:latin typeface="Times New Roman"/>
                <a:cs typeface="Times New Roman"/>
              </a:rPr>
              <a:t>channels </a:t>
            </a:r>
            <a:r>
              <a:rPr sz="2800" dirty="0">
                <a:latin typeface="Times New Roman"/>
                <a:cs typeface="Times New Roman"/>
              </a:rPr>
              <a:t>AN0 –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AN12</a:t>
            </a:r>
            <a:endParaRPr sz="2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740"/>
              </a:spcBef>
              <a:tabLst>
                <a:tab pos="918844" algn="l"/>
              </a:tabLst>
            </a:pPr>
            <a:r>
              <a:rPr sz="2100" spc="-78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2100" spc="-78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Three control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registers</a:t>
            </a:r>
            <a:endParaRPr sz="2800">
              <a:latin typeface="Times New Roman"/>
              <a:cs typeface="Times New Roman"/>
            </a:endParaRPr>
          </a:p>
          <a:p>
            <a:pPr marL="913765">
              <a:lnSpc>
                <a:spcPct val="100000"/>
              </a:lnSpc>
              <a:spcBef>
                <a:spcPts val="540"/>
              </a:spcBef>
              <a:tabLst>
                <a:tab pos="1382395" algn="l"/>
              </a:tabLst>
            </a:pPr>
            <a:r>
              <a:rPr sz="1550" spc="-690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550" spc="-69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ADCON0, ADCON1,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ADCON2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048000" y="2514600"/>
            <a:ext cx="3967162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79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dirty="0"/>
              <a:t>PIC18F4520 </a:t>
            </a:r>
            <a:r>
              <a:rPr sz="3600" spc="-5" dirty="0"/>
              <a:t>Analog-to-Digital (A/D)  Converter Module </a:t>
            </a:r>
            <a:r>
              <a:rPr sz="2400" dirty="0"/>
              <a:t>(2 of 3)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35940" y="2673604"/>
            <a:ext cx="3893185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481965" algn="l"/>
              </a:tabLst>
            </a:pPr>
            <a:r>
              <a:rPr sz="1250" spc="-55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250" spc="-55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5050"/>
                </a:solidFill>
                <a:latin typeface="Times New Roman"/>
                <a:cs typeface="Times New Roman"/>
              </a:rPr>
              <a:t>ADCON0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spc="-5" dirty="0">
                <a:solidFill>
                  <a:srgbClr val="3333FF"/>
                </a:solidFill>
                <a:latin typeface="Times New Roman"/>
                <a:cs typeface="Times New Roman"/>
              </a:rPr>
              <a:t>ADCON1</a:t>
            </a:r>
            <a:r>
              <a:rPr sz="1800" spc="-5" dirty="0">
                <a:latin typeface="Times New Roman"/>
                <a:cs typeface="Times New Roman"/>
              </a:rPr>
              <a:t>, 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93300"/>
                </a:solidFill>
                <a:latin typeface="Times New Roman"/>
                <a:cs typeface="Times New Roman"/>
              </a:rPr>
              <a:t>ADCON2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  <a:tabLst>
                <a:tab pos="481965" algn="l"/>
              </a:tabLst>
            </a:pPr>
            <a:r>
              <a:rPr sz="1250" spc="-55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250" spc="-55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Times New Roman"/>
                <a:cs typeface="Times New Roman"/>
              </a:rPr>
              <a:t>ADRESH 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ADRESL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7340" y="5443220"/>
            <a:ext cx="664845" cy="89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FF"/>
                </a:solidFill>
                <a:latin typeface="Times New Roman"/>
                <a:cs typeface="Times New Roman"/>
              </a:rPr>
              <a:t>VCFG0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3333FF"/>
                </a:solidFill>
                <a:latin typeface="Times New Roman"/>
                <a:cs typeface="Times New Roman"/>
              </a:rPr>
              <a:t>VCFG1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539" y="4605020"/>
            <a:ext cx="89471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ADRESH/L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39"/>
              </a:lnSpc>
            </a:pPr>
            <a:r>
              <a:rPr sz="1400" spc="-5" dirty="0">
                <a:latin typeface="Times New Roman"/>
                <a:cs typeface="Times New Roman"/>
              </a:rPr>
              <a:t>16-bit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35200" y="5181600"/>
            <a:ext cx="889000" cy="0"/>
          </a:xfrm>
          <a:custGeom>
            <a:avLst/>
            <a:gdLst/>
            <a:ahLst/>
            <a:cxnLst/>
            <a:rect l="l" t="t" r="r" b="b"/>
            <a:pathLst>
              <a:path w="889000">
                <a:moveTo>
                  <a:pt x="888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800" y="5143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17540" y="2319020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5050"/>
                </a:solidFill>
                <a:latin typeface="Times New Roman"/>
                <a:cs typeface="Times New Roman"/>
              </a:rPr>
              <a:t>ADCON0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5071248" y="2431582"/>
            <a:ext cx="4016502" cy="4346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855979"/>
            <a:ext cx="7541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/>
                <a:cs typeface="Times New Roman"/>
              </a:rPr>
              <a:t>PIC18F2XK20/4XK20 </a:t>
            </a:r>
            <a:r>
              <a:rPr sz="3600" spc="-5" dirty="0"/>
              <a:t>Analog-to-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1516379"/>
            <a:ext cx="700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0000"/>
                </a:solidFill>
                <a:latin typeface="Times New Roman"/>
                <a:cs typeface="Times New Roman"/>
              </a:rPr>
              <a:t>Digital (A/D) Converter Module </a:t>
            </a:r>
            <a:r>
              <a:rPr sz="2400" dirty="0">
                <a:solidFill>
                  <a:srgbClr val="420000"/>
                </a:solidFill>
                <a:latin typeface="Times New Roman"/>
                <a:cs typeface="Times New Roman"/>
              </a:rPr>
              <a:t>(2 of</a:t>
            </a:r>
            <a:r>
              <a:rPr sz="2400" spc="5" dirty="0">
                <a:solidFill>
                  <a:srgbClr val="42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20000"/>
                </a:solidFill>
                <a:latin typeface="Times New Roman"/>
                <a:cs typeface="Times New Roman"/>
              </a:rPr>
              <a:t>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673604"/>
            <a:ext cx="3893185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481965" algn="l"/>
              </a:tabLst>
            </a:pPr>
            <a:r>
              <a:rPr sz="1250" spc="-55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250" spc="-55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FF5050"/>
                </a:solidFill>
                <a:latin typeface="Times New Roman"/>
                <a:cs typeface="Times New Roman"/>
              </a:rPr>
              <a:t>ADCON0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spc="-5" dirty="0">
                <a:solidFill>
                  <a:srgbClr val="3333FF"/>
                </a:solidFill>
                <a:latin typeface="Times New Roman"/>
                <a:cs typeface="Times New Roman"/>
              </a:rPr>
              <a:t>ADCON1</a:t>
            </a:r>
            <a:r>
              <a:rPr sz="1800" spc="-5" dirty="0">
                <a:latin typeface="Times New Roman"/>
                <a:cs typeface="Times New Roman"/>
              </a:rPr>
              <a:t>, 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993300"/>
                </a:solidFill>
                <a:latin typeface="Times New Roman"/>
                <a:cs typeface="Times New Roman"/>
              </a:rPr>
              <a:t>ADCON2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  <a:tabLst>
                <a:tab pos="481965" algn="l"/>
              </a:tabLst>
            </a:pPr>
            <a:r>
              <a:rPr sz="1250" spc="-55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250" spc="-55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Times New Roman"/>
                <a:cs typeface="Times New Roman"/>
              </a:rPr>
              <a:t>ADRESH 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ADRESL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4940" y="2471420"/>
            <a:ext cx="588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333FF"/>
                </a:solidFill>
                <a:latin typeface="Times New Roman"/>
                <a:cs typeface="Times New Roman"/>
              </a:rPr>
              <a:t>VCFG1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9740" y="6129020"/>
            <a:ext cx="894715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ADRESH/L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39"/>
              </a:lnSpc>
            </a:pPr>
            <a:r>
              <a:rPr sz="1400" spc="-5" dirty="0">
                <a:latin typeface="Times New Roman"/>
                <a:cs typeface="Times New Roman"/>
              </a:rPr>
              <a:t>16-bit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7233" y="5976620"/>
            <a:ext cx="2816860" cy="89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1.2V </a:t>
            </a:r>
            <a:r>
              <a:rPr sz="1200" spc="-5" dirty="0">
                <a:latin typeface="Times New Roman"/>
                <a:cs typeface="Times New Roman"/>
              </a:rPr>
              <a:t>Fixed </a:t>
            </a:r>
            <a:r>
              <a:rPr sz="1200" spc="-25" dirty="0">
                <a:latin typeface="Times New Roman"/>
                <a:cs typeface="Times New Roman"/>
              </a:rPr>
              <a:t>Voltage </a:t>
            </a:r>
            <a:r>
              <a:rPr sz="1200" spc="-5" dirty="0">
                <a:latin typeface="Times New Roman"/>
                <a:cs typeface="Times New Roman"/>
              </a:rPr>
              <a:t>Reference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(FVR)</a:t>
            </a:r>
            <a:endParaRPr sz="1200">
              <a:latin typeface="Times New Roman"/>
              <a:cs typeface="Times New Roman"/>
            </a:endParaRPr>
          </a:p>
          <a:p>
            <a:pPr marL="951865">
              <a:lnSpc>
                <a:spcPts val="1420"/>
              </a:lnSpc>
            </a:pPr>
            <a:r>
              <a:rPr sz="1200" spc="-5" dirty="0">
                <a:latin typeface="Times New Roman"/>
                <a:cs typeface="Times New Roman"/>
              </a:rPr>
              <a:t>Register: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CM2CON1</a:t>
            </a:r>
            <a:endParaRPr sz="1200">
              <a:latin typeface="Times New Roman"/>
              <a:cs typeface="Times New Roman"/>
            </a:endParaRPr>
          </a:p>
          <a:p>
            <a:pPr marL="2082164" marR="5080">
              <a:lnSpc>
                <a:spcPts val="1600"/>
              </a:lnSpc>
              <a:spcBef>
                <a:spcPts val="880"/>
              </a:spcBef>
            </a:pPr>
            <a:r>
              <a:rPr sz="1400" dirty="0">
                <a:solidFill>
                  <a:srgbClr val="FF5050"/>
                </a:solidFill>
                <a:latin typeface="Times New Roman"/>
                <a:cs typeface="Times New Roman"/>
              </a:rPr>
              <a:t>ADCON0  CHSx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74940" y="2837180"/>
            <a:ext cx="746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3333FF"/>
                </a:solidFill>
                <a:latin typeface="Times New Roman"/>
                <a:cs typeface="Times New Roman"/>
              </a:rPr>
              <a:t>VCFG0  </a:t>
            </a:r>
            <a:r>
              <a:rPr sz="1400" dirty="0">
                <a:solidFill>
                  <a:srgbClr val="FF5050"/>
                </a:solidFill>
                <a:latin typeface="Times New Roman"/>
                <a:cs typeface="Times New Roman"/>
              </a:rPr>
              <a:t>ADCON1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5740" y="5443220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40"/>
              </a:lnSpc>
              <a:spcBef>
                <a:spcPts val="100"/>
              </a:spcBef>
            </a:pPr>
            <a:r>
              <a:rPr sz="1400" dirty="0">
                <a:solidFill>
                  <a:srgbClr val="FF5050"/>
                </a:solidFill>
                <a:latin typeface="Times New Roman"/>
                <a:cs typeface="Times New Roman"/>
              </a:rPr>
              <a:t>ADCON0</a:t>
            </a:r>
            <a:endParaRPr sz="1400">
              <a:latin typeface="Times New Roman"/>
              <a:cs typeface="Times New Roman"/>
            </a:endParaRPr>
          </a:p>
          <a:p>
            <a:pPr marL="1079500">
              <a:lnSpc>
                <a:spcPts val="1440"/>
              </a:lnSpc>
            </a:pPr>
            <a:r>
              <a:rPr sz="1400" dirty="0">
                <a:solidFill>
                  <a:srgbClr val="FF5050"/>
                </a:solidFill>
                <a:latin typeface="Times New Roman"/>
                <a:cs typeface="Times New Roman"/>
              </a:rPr>
              <a:t>ADCON2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79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sz="3600" dirty="0"/>
              <a:t>PIC18F4520 </a:t>
            </a:r>
            <a:r>
              <a:rPr sz="3600" spc="-5" dirty="0"/>
              <a:t>Analog-to-Digital (A/D)  Converter Module </a:t>
            </a:r>
            <a:r>
              <a:rPr sz="2400" dirty="0"/>
              <a:t>(3 of 3)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35940" y="2405379"/>
            <a:ext cx="5559425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6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800" spc="-79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800" spc="-79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Times New Roman"/>
                <a:cs typeface="Times New Roman"/>
              </a:rPr>
              <a:t>Three control registers are used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to:</a:t>
            </a:r>
            <a:endParaRPr sz="2600">
              <a:latin typeface="Times New Roman"/>
              <a:cs typeface="Times New Roman"/>
            </a:endParaRPr>
          </a:p>
          <a:p>
            <a:pPr marL="914400" marR="207010" indent="-431800">
              <a:lnSpc>
                <a:spcPct val="81700"/>
              </a:lnSpc>
              <a:spcBef>
                <a:spcPts val="380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000" spc="-5" dirty="0">
                <a:latin typeface="Times New Roman"/>
                <a:cs typeface="Times New Roman"/>
              </a:rPr>
              <a:t>Set </a:t>
            </a:r>
            <a:r>
              <a:rPr sz="2000" dirty="0">
                <a:latin typeface="Times New Roman"/>
                <a:cs typeface="Times New Roman"/>
              </a:rPr>
              <a:t>up </a:t>
            </a:r>
            <a:r>
              <a:rPr sz="2000" spc="-5" dirty="0">
                <a:latin typeface="Times New Roman"/>
                <a:cs typeface="Times New Roman"/>
              </a:rPr>
              <a:t>the I/O pins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analog signals </a:t>
            </a:r>
            <a:r>
              <a:rPr sz="2000" dirty="0">
                <a:latin typeface="Times New Roman"/>
                <a:cs typeface="Times New Roman"/>
              </a:rPr>
              <a:t>from  </a:t>
            </a:r>
            <a:r>
              <a:rPr sz="2000" spc="-5" dirty="0">
                <a:latin typeface="Times New Roman"/>
                <a:cs typeface="Times New Roman"/>
              </a:rPr>
              <a:t>ports </a:t>
            </a:r>
            <a:r>
              <a:rPr sz="2000" dirty="0">
                <a:latin typeface="Times New Roman"/>
                <a:cs typeface="Times New Roman"/>
              </a:rPr>
              <a:t>A, B,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E </a:t>
            </a:r>
            <a:r>
              <a:rPr sz="2000" spc="-5" dirty="0">
                <a:latin typeface="Times New Roman"/>
                <a:cs typeface="Times New Roman"/>
              </a:rPr>
              <a:t>that are used as inputs </a:t>
            </a:r>
            <a:r>
              <a:rPr sz="2000" dirty="0">
                <a:latin typeface="Times New Roman"/>
                <a:cs typeface="Times New Roman"/>
              </a:rPr>
              <a:t>for  </a:t>
            </a:r>
            <a:r>
              <a:rPr sz="2000" spc="-5" dirty="0">
                <a:latin typeface="Times New Roman"/>
                <a:cs typeface="Times New Roman"/>
              </a:rPr>
              <a:t>A/D conversion.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333FF"/>
                </a:solidFill>
                <a:latin typeface="Times New Roman"/>
                <a:cs typeface="Times New Roman"/>
              </a:rPr>
              <a:t>RA5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ts val="2380"/>
              </a:lnSpc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Times New Roman"/>
                <a:cs typeface="Times New Roman"/>
              </a:rPr>
              <a:t>Select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channel: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333FF"/>
                </a:solidFill>
                <a:latin typeface="Times New Roman"/>
                <a:cs typeface="Times New Roman"/>
              </a:rPr>
              <a:t>AN4</a:t>
            </a:r>
            <a:endParaRPr sz="2000">
              <a:latin typeface="Times New Roman"/>
              <a:cs typeface="Times New Roman"/>
            </a:endParaRPr>
          </a:p>
          <a:p>
            <a:pPr marL="914400" marR="85090" indent="-431800">
              <a:lnSpc>
                <a:spcPct val="79600"/>
              </a:lnSpc>
              <a:spcBef>
                <a:spcPts val="484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000" spc="-5" dirty="0">
                <a:latin typeface="Times New Roman"/>
                <a:cs typeface="Times New Roman"/>
              </a:rPr>
              <a:t>Set </a:t>
            </a:r>
            <a:r>
              <a:rPr sz="2000" dirty="0">
                <a:latin typeface="Times New Roman"/>
                <a:cs typeface="Times New Roman"/>
              </a:rPr>
              <a:t>up </a:t>
            </a:r>
            <a:r>
              <a:rPr sz="2000" spc="-5" dirty="0">
                <a:latin typeface="Times New Roman"/>
                <a:cs typeface="Times New Roman"/>
              </a:rPr>
              <a:t>pins </a:t>
            </a:r>
            <a:r>
              <a:rPr sz="2000" dirty="0">
                <a:solidFill>
                  <a:srgbClr val="3333FF"/>
                </a:solidFill>
                <a:latin typeface="Times New Roman"/>
                <a:cs typeface="Times New Roman"/>
              </a:rPr>
              <a:t>RA2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3333FF"/>
                </a:solidFill>
                <a:latin typeface="Times New Roman"/>
                <a:cs typeface="Times New Roman"/>
              </a:rPr>
              <a:t>RA3 </a:t>
            </a:r>
            <a:r>
              <a:rPr sz="2000" spc="-5" dirty="0">
                <a:latin typeface="Times New Roman"/>
                <a:cs typeface="Times New Roman"/>
              </a:rPr>
              <a:t>to connect  external </a:t>
            </a:r>
            <a:r>
              <a:rPr sz="2000" spc="10" dirty="0">
                <a:latin typeface="Times New Roman"/>
                <a:cs typeface="Times New Roman"/>
              </a:rPr>
              <a:t>V</a:t>
            </a:r>
            <a:r>
              <a:rPr sz="1950" spc="15" baseline="-21367" dirty="0">
                <a:latin typeface="Times New Roman"/>
                <a:cs typeface="Times New Roman"/>
              </a:rPr>
              <a:t>REF </a:t>
            </a:r>
            <a:r>
              <a:rPr sz="2000" dirty="0">
                <a:latin typeface="Times New Roman"/>
                <a:cs typeface="Times New Roman"/>
              </a:rPr>
              <a:t>+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spc="10" dirty="0">
                <a:latin typeface="Times New Roman"/>
                <a:cs typeface="Times New Roman"/>
              </a:rPr>
              <a:t>V</a:t>
            </a:r>
            <a:r>
              <a:rPr sz="1950" spc="15" baseline="-21367" dirty="0">
                <a:latin typeface="Times New Roman"/>
                <a:cs typeface="Times New Roman"/>
              </a:rPr>
              <a:t>REF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sz="2000" spc="-5" dirty="0">
                <a:latin typeface="Times New Roman"/>
                <a:cs typeface="Times New Roman"/>
              </a:rPr>
              <a:t>if specified in the  control register </a:t>
            </a:r>
            <a:r>
              <a:rPr sz="2000" spc="-5" dirty="0">
                <a:solidFill>
                  <a:srgbClr val="FF5050"/>
                </a:solidFill>
                <a:latin typeface="Times New Roman"/>
                <a:cs typeface="Times New Roman"/>
              </a:rPr>
              <a:t>ADCON1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914400" marR="707390" indent="-431800">
              <a:lnSpc>
                <a:spcPts val="1920"/>
              </a:lnSpc>
              <a:spcBef>
                <a:spcPts val="445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000" spc="-5" dirty="0">
                <a:latin typeface="Times New Roman"/>
                <a:cs typeface="Times New Roman"/>
              </a:rPr>
              <a:t>Select an oscillator frequency divider  through the control register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5050"/>
                </a:solidFill>
                <a:latin typeface="Times New Roman"/>
                <a:cs typeface="Times New Roman"/>
              </a:rPr>
              <a:t>ADCON2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914400" marR="5080" indent="-431800">
              <a:lnSpc>
                <a:spcPts val="1920"/>
              </a:lnSpc>
              <a:spcBef>
                <a:spcPts val="459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000" spc="-5" dirty="0">
                <a:latin typeface="Times New Roman"/>
                <a:cs typeface="Times New Roman"/>
              </a:rPr>
              <a:t>Select an acquisition time through the control  register </a:t>
            </a:r>
            <a:r>
              <a:rPr sz="2000" spc="-5" dirty="0">
                <a:solidFill>
                  <a:srgbClr val="FF5050"/>
                </a:solidFill>
                <a:latin typeface="Times New Roman"/>
                <a:cs typeface="Times New Roman"/>
              </a:rPr>
              <a:t>ADCON2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2200" y="2514600"/>
            <a:ext cx="3276600" cy="1557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6553200"/>
            <a:ext cx="8001000" cy="762000"/>
          </a:xfrm>
          <a:prstGeom prst="rect">
            <a:avLst/>
          </a:prstGeom>
          <a:solidFill>
            <a:srgbClr val="FFFDA9"/>
          </a:solidFill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91440" marR="4972685">
              <a:lnSpc>
                <a:spcPts val="1600"/>
              </a:lnSpc>
              <a:spcBef>
                <a:spcPts val="600"/>
              </a:spcBef>
            </a:pPr>
            <a:r>
              <a:rPr sz="1400" b="1" dirty="0">
                <a:latin typeface="Times New Roman"/>
                <a:cs typeface="Times New Roman"/>
              </a:rPr>
              <a:t>If the input is </a:t>
            </a:r>
            <a:r>
              <a:rPr sz="1400" b="1" spc="-229" dirty="0">
                <a:latin typeface="Times New Roman"/>
                <a:cs typeface="Times New Roman"/>
              </a:rPr>
              <a:t>0-1V</a:t>
            </a:r>
            <a:r>
              <a:rPr sz="1400" spc="-229" dirty="0">
                <a:latin typeface="Wingdings"/>
                <a:cs typeface="Wingdings"/>
              </a:rPr>
              <a:t></a:t>
            </a:r>
            <a:r>
              <a:rPr sz="1400" spc="-229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Vin=[0-1]:  </a:t>
            </a:r>
            <a:r>
              <a:rPr sz="1400" b="1" spc="-5" dirty="0">
                <a:latin typeface="Times New Roman"/>
                <a:cs typeface="Times New Roman"/>
              </a:rPr>
              <a:t>Option1: </a:t>
            </a:r>
            <a:r>
              <a:rPr sz="1400" b="1" spc="-30" dirty="0">
                <a:latin typeface="Times New Roman"/>
                <a:cs typeface="Times New Roman"/>
              </a:rPr>
              <a:t>Vref+ </a:t>
            </a:r>
            <a:r>
              <a:rPr sz="1400" b="1" dirty="0">
                <a:latin typeface="Times New Roman"/>
                <a:cs typeface="Times New Roman"/>
              </a:rPr>
              <a:t>&amp; </a:t>
            </a:r>
            <a:r>
              <a:rPr sz="1400" b="1" spc="-30" dirty="0">
                <a:latin typeface="Times New Roman"/>
                <a:cs typeface="Times New Roman"/>
              </a:rPr>
              <a:t>Vref- </a:t>
            </a:r>
            <a:r>
              <a:rPr sz="1400" spc="-690" dirty="0">
                <a:latin typeface="Wingdings"/>
                <a:cs typeface="Wingdings"/>
              </a:rPr>
              <a:t></a:t>
            </a:r>
            <a:r>
              <a:rPr sz="1400" spc="3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1V &amp;</a:t>
            </a:r>
            <a:r>
              <a:rPr sz="1400" b="1" spc="-6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GND</a:t>
            </a:r>
            <a:endParaRPr sz="1400">
              <a:latin typeface="Times New Roman"/>
              <a:cs typeface="Times New Roman"/>
            </a:endParaRPr>
          </a:p>
          <a:p>
            <a:pPr marL="91440">
              <a:lnSpc>
                <a:spcPts val="1660"/>
              </a:lnSpc>
            </a:pPr>
            <a:r>
              <a:rPr sz="1400" b="1" spc="-5" dirty="0">
                <a:latin typeface="Times New Roman"/>
                <a:cs typeface="Times New Roman"/>
              </a:rPr>
              <a:t>Option </a:t>
            </a:r>
            <a:r>
              <a:rPr sz="1400" b="1" dirty="0">
                <a:latin typeface="Times New Roman"/>
                <a:cs typeface="Times New Roman"/>
              </a:rPr>
              <a:t>2: Shift </a:t>
            </a:r>
            <a:r>
              <a:rPr sz="1400" b="1" spc="-20" dirty="0">
                <a:latin typeface="Times New Roman"/>
                <a:cs typeface="Times New Roman"/>
              </a:rPr>
              <a:t>Vin </a:t>
            </a:r>
            <a:r>
              <a:rPr sz="1400" b="1" dirty="0">
                <a:latin typeface="Times New Roman"/>
                <a:cs typeface="Times New Roman"/>
              </a:rPr>
              <a:t>to </a:t>
            </a:r>
            <a:r>
              <a:rPr sz="1400" b="1" spc="50" dirty="0">
                <a:latin typeface="Times New Roman"/>
                <a:cs typeface="Times New Roman"/>
              </a:rPr>
              <a:t>Vin</a:t>
            </a:r>
            <a:r>
              <a:rPr sz="1400" b="1" spc="50" dirty="0">
                <a:latin typeface="Arial"/>
                <a:cs typeface="Arial"/>
              </a:rPr>
              <a:t>’</a:t>
            </a:r>
            <a:r>
              <a:rPr sz="1400" b="1" spc="50" dirty="0">
                <a:latin typeface="Times New Roman"/>
                <a:cs typeface="Times New Roman"/>
              </a:rPr>
              <a:t>= </a:t>
            </a:r>
            <a:r>
              <a:rPr sz="1400" b="1" spc="-10" dirty="0">
                <a:latin typeface="Times New Roman"/>
                <a:cs typeface="Times New Roman"/>
              </a:rPr>
              <a:t>Vin=[0-Vcc] </a:t>
            </a:r>
            <a:r>
              <a:rPr sz="1400" b="1" dirty="0">
                <a:latin typeface="Times New Roman"/>
                <a:cs typeface="Times New Roman"/>
              </a:rPr>
              <a:t>and </a:t>
            </a:r>
            <a:r>
              <a:rPr sz="1400" b="1" spc="-5" dirty="0">
                <a:latin typeface="Times New Roman"/>
                <a:cs typeface="Times New Roman"/>
              </a:rPr>
              <a:t>then </a:t>
            </a:r>
            <a:r>
              <a:rPr sz="1400" b="1" spc="-30" dirty="0">
                <a:latin typeface="Times New Roman"/>
                <a:cs typeface="Times New Roman"/>
              </a:rPr>
              <a:t>Vref+ </a:t>
            </a:r>
            <a:r>
              <a:rPr sz="1400" b="1" dirty="0">
                <a:latin typeface="Times New Roman"/>
                <a:cs typeface="Times New Roman"/>
              </a:rPr>
              <a:t>&amp; </a:t>
            </a:r>
            <a:r>
              <a:rPr sz="1400" b="1" spc="-30" dirty="0">
                <a:latin typeface="Times New Roman"/>
                <a:cs typeface="Times New Roman"/>
              </a:rPr>
              <a:t>Vref- </a:t>
            </a:r>
            <a:r>
              <a:rPr sz="1400" spc="-690" dirty="0">
                <a:latin typeface="Wingdings"/>
                <a:cs typeface="Wingdings"/>
              </a:rPr>
              <a:t></a:t>
            </a:r>
            <a:r>
              <a:rPr sz="1400" spc="3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Vcc </a:t>
            </a:r>
            <a:r>
              <a:rPr sz="1400" b="1" dirty="0">
                <a:latin typeface="Times New Roman"/>
                <a:cs typeface="Times New Roman"/>
              </a:rPr>
              <a:t>&amp;</a:t>
            </a:r>
            <a:r>
              <a:rPr sz="1400" b="1" spc="-10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GND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343400" y="3048000"/>
            <a:ext cx="5181600" cy="2116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7894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42560" algn="l"/>
              </a:tabLst>
            </a:pPr>
            <a:r>
              <a:rPr dirty="0"/>
              <a:t>A</a:t>
            </a:r>
            <a:r>
              <a:rPr spc="-5" dirty="0"/>
              <a:t>/</a:t>
            </a:r>
            <a:r>
              <a:rPr dirty="0"/>
              <a:t>D Con</a:t>
            </a:r>
            <a:r>
              <a:rPr spc="-5" dirty="0"/>
              <a:t>t</a:t>
            </a:r>
            <a:r>
              <a:rPr dirty="0"/>
              <a:t>rol</a:t>
            </a:r>
            <a:r>
              <a:rPr spc="-5" dirty="0"/>
              <a:t> </a:t>
            </a:r>
            <a:r>
              <a:rPr dirty="0"/>
              <a:t>R</a:t>
            </a:r>
            <a:r>
              <a:rPr spc="-5" dirty="0"/>
              <a:t>e</a:t>
            </a:r>
            <a:r>
              <a:rPr dirty="0"/>
              <a:t>g</a:t>
            </a:r>
            <a:r>
              <a:rPr spc="-5" dirty="0"/>
              <a:t>i</a:t>
            </a:r>
            <a:r>
              <a:rPr dirty="0"/>
              <a:t>s</a:t>
            </a:r>
            <a:r>
              <a:rPr spc="-5" dirty="0"/>
              <a:t>ter</a:t>
            </a:r>
            <a:r>
              <a:rPr dirty="0"/>
              <a:t>0	(ADCON0)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4540" y="2319020"/>
            <a:ext cx="3527425" cy="39979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82600" marR="184150" indent="-469900">
              <a:lnSpc>
                <a:spcPts val="2800"/>
              </a:lnSpc>
              <a:spcBef>
                <a:spcPts val="260"/>
              </a:spcBef>
              <a:tabLst>
                <a:tab pos="481965" algn="l"/>
              </a:tabLst>
            </a:pPr>
            <a:r>
              <a:rPr sz="1650" spc="-7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650" spc="-7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Primary function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 </a:t>
            </a:r>
            <a:r>
              <a:rPr sz="2400" dirty="0">
                <a:latin typeface="Times New Roman"/>
                <a:cs typeface="Times New Roman"/>
              </a:rPr>
              <a:t>ADCON0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register:</a:t>
            </a:r>
            <a:endParaRPr sz="2400">
              <a:latin typeface="Times New Roman"/>
              <a:cs typeface="Times New Roman"/>
            </a:endParaRPr>
          </a:p>
          <a:p>
            <a:pPr marL="913765" marR="5080" indent="-431800">
              <a:lnSpc>
                <a:spcPct val="100800"/>
              </a:lnSpc>
              <a:spcBef>
                <a:spcPts val="400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000" spc="-5" dirty="0">
                <a:latin typeface="Times New Roman"/>
                <a:cs typeface="Times New Roman"/>
              </a:rPr>
              <a:t>Select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channel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input  analog signal</a:t>
            </a:r>
            <a:endParaRPr sz="20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480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Times New Roman"/>
                <a:cs typeface="Times New Roman"/>
              </a:rPr>
              <a:t>Start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conversion</a:t>
            </a:r>
            <a:endParaRPr sz="2000">
              <a:latin typeface="Times New Roman"/>
              <a:cs typeface="Times New Roman"/>
            </a:endParaRPr>
          </a:p>
          <a:p>
            <a:pPr marL="913765" marR="329565" indent="-431800">
              <a:lnSpc>
                <a:spcPct val="100800"/>
              </a:lnSpc>
              <a:spcBef>
                <a:spcPts val="480"/>
              </a:spcBef>
              <a:tabLst>
                <a:tab pos="918844" algn="l"/>
              </a:tabLst>
            </a:pPr>
            <a:r>
              <a:rPr sz="1500" spc="-560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500" spc="-560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000" spc="-5" dirty="0">
                <a:latin typeface="Times New Roman"/>
                <a:cs typeface="Times New Roman"/>
              </a:rPr>
              <a:t>Indicate the end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 conversion</a:t>
            </a:r>
            <a:endParaRPr sz="2000">
              <a:latin typeface="Times New Roman"/>
              <a:cs typeface="Times New Roman"/>
            </a:endParaRPr>
          </a:p>
          <a:p>
            <a:pPr marL="482600" marR="361950" indent="-469900">
              <a:lnSpc>
                <a:spcPct val="99800"/>
              </a:lnSpc>
              <a:spcBef>
                <a:spcPts val="580"/>
              </a:spcBef>
              <a:tabLst>
                <a:tab pos="481965" algn="l"/>
              </a:tabLst>
            </a:pPr>
            <a:r>
              <a:rPr sz="1650" spc="-72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650" spc="-72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Bit1 is set to start the  conversion, and at the  end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conversion  this bit 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reset.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3810000" y="2971800"/>
            <a:ext cx="5715000" cy="1971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1465579"/>
            <a:ext cx="76873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 </a:t>
            </a:r>
            <a:r>
              <a:rPr sz="4000" spc="-5" dirty="0"/>
              <a:t>to </a:t>
            </a:r>
            <a:r>
              <a:rPr sz="4000" dirty="0"/>
              <a:t>D </a:t>
            </a:r>
            <a:r>
              <a:rPr sz="4000" spc="-5" dirty="0"/>
              <a:t>Control Register1</a:t>
            </a:r>
            <a:r>
              <a:rPr sz="4000" spc="-40" dirty="0"/>
              <a:t> </a:t>
            </a:r>
            <a:r>
              <a:rPr sz="4000" dirty="0"/>
              <a:t>(ADCON1)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612140" y="2623820"/>
            <a:ext cx="3102610" cy="428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69900">
              <a:lnSpc>
                <a:spcPct val="999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ADCON1 </a:t>
            </a:r>
            <a:r>
              <a:rPr sz="2800" spc="-5" dirty="0">
                <a:latin typeface="Times New Roman"/>
                <a:cs typeface="Times New Roman"/>
              </a:rPr>
              <a:t>is  primarily used to  set </a:t>
            </a:r>
            <a:r>
              <a:rPr sz="2800" dirty="0">
                <a:latin typeface="Times New Roman"/>
                <a:cs typeface="Times New Roman"/>
              </a:rPr>
              <a:t>up </a:t>
            </a:r>
            <a:r>
              <a:rPr sz="2800" spc="-5" dirty="0">
                <a:latin typeface="Times New Roman"/>
                <a:cs typeface="Times New Roman"/>
              </a:rPr>
              <a:t>the I/O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pins  either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analog  signal </a:t>
            </a:r>
            <a:r>
              <a:rPr sz="2800" dirty="0">
                <a:latin typeface="Times New Roman"/>
                <a:cs typeface="Times New Roman"/>
              </a:rPr>
              <a:t>or for  </a:t>
            </a:r>
            <a:r>
              <a:rPr sz="2800" spc="-5" dirty="0">
                <a:latin typeface="Times New Roman"/>
                <a:cs typeface="Times New Roman"/>
              </a:rPr>
              <a:t>digital signals  (see Table </a:t>
            </a:r>
            <a:r>
              <a:rPr sz="2800" dirty="0">
                <a:latin typeface="Times New Roman"/>
                <a:cs typeface="Times New Roman"/>
              </a:rPr>
              <a:t>12.2)  </a:t>
            </a:r>
            <a:r>
              <a:rPr sz="2800" spc="-5" dirty="0">
                <a:latin typeface="Times New Roman"/>
                <a:cs typeface="Times New Roman"/>
              </a:rPr>
              <a:t>and select </a:t>
            </a:r>
            <a:r>
              <a:rPr sz="2800" spc="5" dirty="0">
                <a:latin typeface="Times New Roman"/>
                <a:cs typeface="Times New Roman"/>
              </a:rPr>
              <a:t>V</a:t>
            </a:r>
            <a:r>
              <a:rPr sz="2775" spc="7" baseline="-21021" dirty="0">
                <a:latin typeface="Times New Roman"/>
                <a:cs typeface="Times New Roman"/>
              </a:rPr>
              <a:t>REF  </a:t>
            </a:r>
            <a:r>
              <a:rPr sz="2800" spc="-5" dirty="0">
                <a:latin typeface="Times New Roman"/>
                <a:cs typeface="Times New Roman"/>
              </a:rPr>
              <a:t>voltages (see  Table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12.1).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65579"/>
            <a:ext cx="76873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 </a:t>
            </a:r>
            <a:r>
              <a:rPr sz="4000" spc="-5" dirty="0"/>
              <a:t>to </a:t>
            </a:r>
            <a:r>
              <a:rPr sz="4000" dirty="0"/>
              <a:t>D </a:t>
            </a:r>
            <a:r>
              <a:rPr sz="4000" spc="-5" dirty="0"/>
              <a:t>Control Register1</a:t>
            </a:r>
            <a:r>
              <a:rPr sz="4000" spc="-40" dirty="0"/>
              <a:t> </a:t>
            </a:r>
            <a:r>
              <a:rPr sz="4000" dirty="0"/>
              <a:t>(ADCON1)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12140" y="2623820"/>
            <a:ext cx="310261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699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ADCON1 </a:t>
            </a:r>
            <a:r>
              <a:rPr sz="2800" spc="-5" dirty="0">
                <a:latin typeface="Times New Roman"/>
                <a:cs typeface="Times New Roman"/>
              </a:rPr>
              <a:t>is  primarily used to  set </a:t>
            </a:r>
            <a:r>
              <a:rPr sz="2800" dirty="0">
                <a:latin typeface="Times New Roman"/>
                <a:cs typeface="Times New Roman"/>
              </a:rPr>
              <a:t>up </a:t>
            </a:r>
            <a:r>
              <a:rPr sz="2800" spc="-5" dirty="0">
                <a:latin typeface="Times New Roman"/>
                <a:cs typeface="Times New Roman"/>
              </a:rPr>
              <a:t>the I/O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pins  either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analog  signal </a:t>
            </a:r>
            <a:r>
              <a:rPr sz="2800" dirty="0">
                <a:latin typeface="Times New Roman"/>
                <a:cs typeface="Times New Roman"/>
              </a:rPr>
              <a:t>or for  </a:t>
            </a:r>
            <a:r>
              <a:rPr sz="2800" spc="-5" dirty="0">
                <a:latin typeface="Times New Roman"/>
                <a:cs typeface="Times New Roman"/>
              </a:rPr>
              <a:t>digital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signals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5886" y="2433911"/>
            <a:ext cx="5120019" cy="466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2425" y="3429000"/>
            <a:ext cx="4914900" cy="143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066800"/>
            <a:ext cx="3105150" cy="400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9400" y="6172200"/>
            <a:ext cx="4267200" cy="609600"/>
          </a:xfrm>
          <a:prstGeom prst="rect">
            <a:avLst/>
          </a:prstGeom>
          <a:solidFill>
            <a:srgbClr val="D5D200"/>
          </a:solidFill>
          <a:ln w="9524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67005" marR="167005" indent="469900">
              <a:lnSpc>
                <a:spcPts val="2100"/>
              </a:lnSpc>
              <a:spcBef>
                <a:spcPts val="360"/>
              </a:spcBef>
            </a:pPr>
            <a:r>
              <a:rPr sz="1800" b="1" spc="-5" dirty="0">
                <a:latin typeface="Times New Roman"/>
                <a:cs typeface="Times New Roman"/>
              </a:rPr>
              <a:t>Refer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ANSEL </a:t>
            </a:r>
            <a:r>
              <a:rPr sz="1800" b="1" dirty="0">
                <a:latin typeface="Times New Roman"/>
                <a:cs typeface="Times New Roman"/>
              </a:rPr>
              <a:t>and 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ANSELH  </a:t>
            </a:r>
            <a:r>
              <a:rPr sz="1800" b="1" spc="-5" dirty="0">
                <a:latin typeface="Times New Roman"/>
                <a:cs typeface="Times New Roman"/>
              </a:rPr>
              <a:t>Registers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" dirty="0">
                <a:latin typeface="Times New Roman"/>
                <a:cs typeface="Times New Roman"/>
              </a:rPr>
              <a:t>setup inputs </a:t>
            </a:r>
            <a:r>
              <a:rPr sz="1800" b="1" dirty="0">
                <a:latin typeface="Times New Roman"/>
                <a:cs typeface="Times New Roman"/>
              </a:rPr>
              <a:t>as </a:t>
            </a:r>
            <a:r>
              <a:rPr sz="1800" b="1" spc="-5" dirty="0">
                <a:latin typeface="Times New Roman"/>
                <a:cs typeface="Times New Roman"/>
              </a:rPr>
              <a:t>analog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ports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2362200"/>
            <a:ext cx="5334000" cy="417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4725" algn="l"/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135" dirty="0">
                <a:uFill>
                  <a:solidFill>
                    <a:srgbClr val="A9A700"/>
                  </a:solidFill>
                </a:uFill>
              </a:rPr>
              <a:t>Block</a:t>
            </a:r>
            <a:r>
              <a:rPr u="heavy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85" dirty="0">
                <a:uFill>
                  <a:solidFill>
                    <a:srgbClr val="A9A700"/>
                  </a:solidFill>
                </a:uFill>
              </a:rPr>
              <a:t>Diagram	</a:t>
            </a:r>
            <a:r>
              <a:rPr u="heavy" dirty="0">
                <a:uFill>
                  <a:solidFill>
                    <a:srgbClr val="A9A700"/>
                  </a:solidFill>
                </a:uFill>
              </a:rPr>
              <a:t>of </a:t>
            </a:r>
            <a:r>
              <a:rPr u="heavy" spc="440" dirty="0">
                <a:uFill>
                  <a:solidFill>
                    <a:srgbClr val="A9A700"/>
                  </a:solidFill>
                </a:uFill>
              </a:rPr>
              <a:t>I/O</a:t>
            </a:r>
            <a:r>
              <a:rPr u="heavy" spc="-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60" dirty="0">
                <a:uFill>
                  <a:solidFill>
                    <a:srgbClr val="A9A700"/>
                  </a:solidFill>
                </a:uFill>
              </a:rPr>
              <a:t>Interfacing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0739" y="5443220"/>
            <a:ext cx="4640580" cy="13919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684655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Verdana"/>
                <a:cs typeface="Verdana"/>
              </a:rPr>
              <a:t>Access one port </a:t>
            </a:r>
            <a:r>
              <a:rPr sz="1800" dirty="0">
                <a:latin typeface="Verdana"/>
                <a:cs typeface="Verdana"/>
              </a:rPr>
              <a:t>at a </a:t>
            </a:r>
            <a:r>
              <a:rPr sz="1800" spc="-5" dirty="0">
                <a:latin typeface="Verdana"/>
                <a:cs typeface="Verdana"/>
              </a:rPr>
              <a:t>time  8-bit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registers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I/O </a:t>
            </a:r>
            <a:r>
              <a:rPr sz="1800" spc="-5" dirty="0">
                <a:latin typeface="Verdana"/>
                <a:cs typeface="Verdana"/>
              </a:rPr>
              <a:t>ports </a:t>
            </a:r>
            <a:r>
              <a:rPr sz="1800" dirty="0">
                <a:latin typeface="Verdana"/>
                <a:cs typeface="Verdana"/>
              </a:rPr>
              <a:t>are </a:t>
            </a:r>
            <a:r>
              <a:rPr sz="1800" spc="-5" dirty="0">
                <a:latin typeface="Verdana"/>
                <a:cs typeface="Verdana"/>
              </a:rPr>
              <a:t>associated with </a:t>
            </a:r>
            <a:r>
              <a:rPr sz="1800" dirty="0">
                <a:latin typeface="Verdana"/>
                <a:cs typeface="Verdana"/>
              </a:rPr>
              <a:t>a SFR  Each </a:t>
            </a:r>
            <a:r>
              <a:rPr sz="1800" spc="-5" dirty="0">
                <a:latin typeface="Verdana"/>
                <a:cs typeface="Verdana"/>
              </a:rPr>
              <a:t>port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associated with </a:t>
            </a:r>
            <a:r>
              <a:rPr sz="1800" dirty="0">
                <a:latin typeface="Verdana"/>
                <a:cs typeface="Verdana"/>
              </a:rPr>
              <a:t>3</a:t>
            </a:r>
            <a:r>
              <a:rPr sz="1800" spc="-5" dirty="0">
                <a:latin typeface="Verdana"/>
                <a:cs typeface="Verdana"/>
              </a:rPr>
              <a:t> registers:</a:t>
            </a:r>
            <a:endParaRPr sz="1800">
              <a:latin typeface="Verdana"/>
              <a:cs typeface="Verdana"/>
            </a:endParaRPr>
          </a:p>
          <a:p>
            <a:pPr marL="926465">
              <a:lnSpc>
                <a:spcPts val="2140"/>
              </a:lnSpc>
            </a:pPr>
            <a:r>
              <a:rPr sz="1800" spc="-15" dirty="0">
                <a:latin typeface="Verdana"/>
                <a:cs typeface="Verdana"/>
              </a:rPr>
              <a:t>PORT </a:t>
            </a:r>
            <a:r>
              <a:rPr sz="1800" dirty="0">
                <a:latin typeface="Verdana"/>
                <a:cs typeface="Verdana"/>
              </a:rPr>
              <a:t>/ </a:t>
            </a:r>
            <a:r>
              <a:rPr sz="1800" spc="-40" dirty="0">
                <a:latin typeface="Verdana"/>
                <a:cs typeface="Verdana"/>
              </a:rPr>
              <a:t>LAT </a:t>
            </a:r>
            <a:r>
              <a:rPr sz="1800" dirty="0">
                <a:latin typeface="Verdana"/>
                <a:cs typeface="Verdana"/>
              </a:rPr>
              <a:t>/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TRIS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38800" y="39624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190499"/>
                </a:moveTo>
                <a:lnTo>
                  <a:pt x="19069" y="124028"/>
                </a:lnTo>
                <a:lnTo>
                  <a:pt x="71685" y="67763"/>
                </a:lnTo>
                <a:lnTo>
                  <a:pt x="108421" y="44803"/>
                </a:lnTo>
                <a:lnTo>
                  <a:pt x="150961" y="26008"/>
                </a:lnTo>
                <a:lnTo>
                  <a:pt x="198445" y="11918"/>
                </a:lnTo>
                <a:lnTo>
                  <a:pt x="250011" y="3069"/>
                </a:lnTo>
                <a:lnTo>
                  <a:pt x="304799" y="0"/>
                </a:lnTo>
                <a:lnTo>
                  <a:pt x="359587" y="3069"/>
                </a:lnTo>
                <a:lnTo>
                  <a:pt x="411154" y="11918"/>
                </a:lnTo>
                <a:lnTo>
                  <a:pt x="458637" y="26008"/>
                </a:lnTo>
                <a:lnTo>
                  <a:pt x="501178" y="44803"/>
                </a:lnTo>
                <a:lnTo>
                  <a:pt x="537914" y="67763"/>
                </a:lnTo>
                <a:lnTo>
                  <a:pt x="567985" y="94350"/>
                </a:lnTo>
                <a:lnTo>
                  <a:pt x="604688" y="156257"/>
                </a:lnTo>
                <a:lnTo>
                  <a:pt x="609599" y="190499"/>
                </a:lnTo>
                <a:lnTo>
                  <a:pt x="604688" y="224742"/>
                </a:lnTo>
                <a:lnTo>
                  <a:pt x="567985" y="286648"/>
                </a:lnTo>
                <a:lnTo>
                  <a:pt x="537914" y="313236"/>
                </a:lnTo>
                <a:lnTo>
                  <a:pt x="501178" y="336196"/>
                </a:lnTo>
                <a:lnTo>
                  <a:pt x="458637" y="354990"/>
                </a:lnTo>
                <a:lnTo>
                  <a:pt x="411154" y="369081"/>
                </a:lnTo>
                <a:lnTo>
                  <a:pt x="359587" y="377930"/>
                </a:lnTo>
                <a:lnTo>
                  <a:pt x="304799" y="380999"/>
                </a:lnTo>
                <a:lnTo>
                  <a:pt x="250011" y="377930"/>
                </a:lnTo>
                <a:lnTo>
                  <a:pt x="198445" y="369081"/>
                </a:lnTo>
                <a:lnTo>
                  <a:pt x="150961" y="354990"/>
                </a:lnTo>
                <a:lnTo>
                  <a:pt x="108421" y="336196"/>
                </a:lnTo>
                <a:lnTo>
                  <a:pt x="71685" y="313236"/>
                </a:lnTo>
                <a:lnTo>
                  <a:pt x="41614" y="286648"/>
                </a:lnTo>
                <a:lnTo>
                  <a:pt x="4910" y="224742"/>
                </a:lnTo>
                <a:lnTo>
                  <a:pt x="0" y="190499"/>
                </a:lnTo>
                <a:close/>
              </a:path>
            </a:pathLst>
          </a:custGeom>
          <a:ln w="9524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600" y="57150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190499"/>
                </a:moveTo>
                <a:lnTo>
                  <a:pt x="19069" y="124028"/>
                </a:lnTo>
                <a:lnTo>
                  <a:pt x="71685" y="67763"/>
                </a:lnTo>
                <a:lnTo>
                  <a:pt x="108421" y="44803"/>
                </a:lnTo>
                <a:lnTo>
                  <a:pt x="150961" y="26008"/>
                </a:lnTo>
                <a:lnTo>
                  <a:pt x="198445" y="11918"/>
                </a:lnTo>
                <a:lnTo>
                  <a:pt x="250011" y="3069"/>
                </a:lnTo>
                <a:lnTo>
                  <a:pt x="304799" y="0"/>
                </a:lnTo>
                <a:lnTo>
                  <a:pt x="359587" y="3069"/>
                </a:lnTo>
                <a:lnTo>
                  <a:pt x="411154" y="11918"/>
                </a:lnTo>
                <a:lnTo>
                  <a:pt x="458637" y="26008"/>
                </a:lnTo>
                <a:lnTo>
                  <a:pt x="501178" y="44803"/>
                </a:lnTo>
                <a:lnTo>
                  <a:pt x="537914" y="67763"/>
                </a:lnTo>
                <a:lnTo>
                  <a:pt x="567985" y="94350"/>
                </a:lnTo>
                <a:lnTo>
                  <a:pt x="604688" y="156257"/>
                </a:lnTo>
                <a:lnTo>
                  <a:pt x="609599" y="190499"/>
                </a:lnTo>
                <a:lnTo>
                  <a:pt x="604688" y="224742"/>
                </a:lnTo>
                <a:lnTo>
                  <a:pt x="567985" y="286648"/>
                </a:lnTo>
                <a:lnTo>
                  <a:pt x="537914" y="313236"/>
                </a:lnTo>
                <a:lnTo>
                  <a:pt x="501178" y="336196"/>
                </a:lnTo>
                <a:lnTo>
                  <a:pt x="458637" y="354990"/>
                </a:lnTo>
                <a:lnTo>
                  <a:pt x="411154" y="369081"/>
                </a:lnTo>
                <a:lnTo>
                  <a:pt x="359587" y="377930"/>
                </a:lnTo>
                <a:lnTo>
                  <a:pt x="304799" y="380999"/>
                </a:lnTo>
                <a:lnTo>
                  <a:pt x="250011" y="377930"/>
                </a:lnTo>
                <a:lnTo>
                  <a:pt x="198445" y="369081"/>
                </a:lnTo>
                <a:lnTo>
                  <a:pt x="150961" y="354990"/>
                </a:lnTo>
                <a:lnTo>
                  <a:pt x="108421" y="336196"/>
                </a:lnTo>
                <a:lnTo>
                  <a:pt x="71685" y="313236"/>
                </a:lnTo>
                <a:lnTo>
                  <a:pt x="41614" y="286648"/>
                </a:lnTo>
                <a:lnTo>
                  <a:pt x="4910" y="224742"/>
                </a:lnTo>
                <a:lnTo>
                  <a:pt x="0" y="190499"/>
                </a:lnTo>
                <a:close/>
              </a:path>
            </a:pathLst>
          </a:custGeom>
          <a:ln w="9524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74740" y="3868420"/>
            <a:ext cx="4679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066FF"/>
                </a:solidFill>
                <a:latin typeface="Verdana"/>
                <a:cs typeface="Verdana"/>
              </a:rPr>
              <a:t>Buff</a:t>
            </a:r>
            <a:r>
              <a:rPr sz="1000" b="1" spc="-5" dirty="0">
                <a:solidFill>
                  <a:srgbClr val="0066FF"/>
                </a:solidFill>
                <a:latin typeface="Verdana"/>
                <a:cs typeface="Verdana"/>
              </a:rPr>
              <a:t>er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4740" y="6129020"/>
            <a:ext cx="4146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0066FF"/>
                </a:solidFill>
                <a:latin typeface="Verdana"/>
                <a:cs typeface="Verdana"/>
              </a:rPr>
              <a:t>La</a:t>
            </a:r>
            <a:r>
              <a:rPr sz="1000" b="1" spc="-5" dirty="0">
                <a:solidFill>
                  <a:srgbClr val="0066FF"/>
                </a:solidFill>
                <a:latin typeface="Verdana"/>
                <a:cs typeface="Verdana"/>
              </a:rPr>
              <a:t>t</a:t>
            </a:r>
            <a:r>
              <a:rPr sz="1000" b="1" dirty="0">
                <a:solidFill>
                  <a:srgbClr val="0066FF"/>
                </a:solidFill>
                <a:latin typeface="Verdana"/>
                <a:cs typeface="Verdana"/>
              </a:rPr>
              <a:t>ch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65579"/>
            <a:ext cx="76873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 </a:t>
            </a:r>
            <a:r>
              <a:rPr sz="4000" spc="-5" dirty="0"/>
              <a:t>to </a:t>
            </a:r>
            <a:r>
              <a:rPr sz="4000" dirty="0"/>
              <a:t>D </a:t>
            </a:r>
            <a:r>
              <a:rPr sz="4000" spc="-5" dirty="0"/>
              <a:t>Control Register1</a:t>
            </a:r>
            <a:r>
              <a:rPr sz="4000" spc="-40" dirty="0"/>
              <a:t> </a:t>
            </a:r>
            <a:r>
              <a:rPr sz="4000" dirty="0"/>
              <a:t>(ADCON1)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12140" y="2623820"/>
            <a:ext cx="310261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699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latin typeface="Times New Roman"/>
                <a:cs typeface="Times New Roman"/>
              </a:rPr>
              <a:t>ADCON1 </a:t>
            </a:r>
            <a:r>
              <a:rPr sz="2800" spc="-5" dirty="0">
                <a:latin typeface="Times New Roman"/>
                <a:cs typeface="Times New Roman"/>
              </a:rPr>
              <a:t>is  primarily used to  set </a:t>
            </a:r>
            <a:r>
              <a:rPr sz="2800" dirty="0">
                <a:latin typeface="Times New Roman"/>
                <a:cs typeface="Times New Roman"/>
              </a:rPr>
              <a:t>up </a:t>
            </a:r>
            <a:r>
              <a:rPr sz="2800" spc="-5" dirty="0">
                <a:latin typeface="Times New Roman"/>
                <a:cs typeface="Times New Roman"/>
              </a:rPr>
              <a:t>the I/O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pins  either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analog  signal </a:t>
            </a:r>
            <a:r>
              <a:rPr sz="2800" dirty="0">
                <a:latin typeface="Times New Roman"/>
                <a:cs typeface="Times New Roman"/>
              </a:rPr>
              <a:t>or for  </a:t>
            </a:r>
            <a:r>
              <a:rPr sz="2800" spc="-5" dirty="0">
                <a:latin typeface="Times New Roman"/>
                <a:cs typeface="Times New Roman"/>
              </a:rPr>
              <a:t>digital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signals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5886" y="2433911"/>
            <a:ext cx="5120019" cy="466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2425" y="3429000"/>
            <a:ext cx="4914900" cy="1438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066800"/>
            <a:ext cx="3105150" cy="400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19400" y="6172200"/>
            <a:ext cx="4267200" cy="609600"/>
          </a:xfrm>
          <a:prstGeom prst="rect">
            <a:avLst/>
          </a:prstGeom>
          <a:solidFill>
            <a:srgbClr val="D5D200"/>
          </a:solidFill>
          <a:ln w="9524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67005" marR="167005" indent="469900">
              <a:lnSpc>
                <a:spcPts val="2100"/>
              </a:lnSpc>
              <a:spcBef>
                <a:spcPts val="360"/>
              </a:spcBef>
            </a:pPr>
            <a:r>
              <a:rPr sz="1800" b="1" spc="-5" dirty="0">
                <a:latin typeface="Times New Roman"/>
                <a:cs typeface="Times New Roman"/>
              </a:rPr>
              <a:t>Refer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ANSEL </a:t>
            </a:r>
            <a:r>
              <a:rPr sz="1800" b="1" dirty="0">
                <a:latin typeface="Times New Roman"/>
                <a:cs typeface="Times New Roman"/>
              </a:rPr>
              <a:t>and 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ANSELH  </a:t>
            </a:r>
            <a:r>
              <a:rPr sz="1800" b="1" spc="-5" dirty="0">
                <a:latin typeface="Times New Roman"/>
                <a:cs typeface="Times New Roman"/>
              </a:rPr>
              <a:t>Registers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" dirty="0">
                <a:latin typeface="Times New Roman"/>
                <a:cs typeface="Times New Roman"/>
              </a:rPr>
              <a:t>setup inputs </a:t>
            </a:r>
            <a:r>
              <a:rPr sz="1800" b="1" dirty="0">
                <a:latin typeface="Times New Roman"/>
                <a:cs typeface="Times New Roman"/>
              </a:rPr>
              <a:t>as </a:t>
            </a:r>
            <a:r>
              <a:rPr sz="1800" b="1" spc="-5" dirty="0">
                <a:latin typeface="Times New Roman"/>
                <a:cs typeface="Times New Roman"/>
              </a:rPr>
              <a:t>analog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ports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5782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1390" algn="l"/>
                <a:tab pos="4838065" algn="l"/>
              </a:tabLst>
            </a:pPr>
            <a:r>
              <a:rPr dirty="0"/>
              <a:t>S</a:t>
            </a:r>
            <a:r>
              <a:rPr spc="-5" dirty="0"/>
              <a:t>electi</a:t>
            </a:r>
            <a:r>
              <a:rPr dirty="0"/>
              <a:t>ng	</a:t>
            </a:r>
            <a:r>
              <a:rPr spc="-5" dirty="0"/>
              <a:t>t</a:t>
            </a:r>
            <a:r>
              <a:rPr dirty="0"/>
              <a:t>he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al</a:t>
            </a:r>
            <a:r>
              <a:rPr dirty="0"/>
              <a:t>og	Port</a:t>
            </a:r>
          </a:p>
        </p:txBody>
      </p:sp>
      <p:sp>
        <p:nvSpPr>
          <p:cNvPr id="4" name="object 4"/>
          <p:cNvSpPr/>
          <p:nvPr/>
        </p:nvSpPr>
        <p:spPr>
          <a:xfrm>
            <a:off x="2505059" y="2447925"/>
            <a:ext cx="6808826" cy="619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834" y="3305175"/>
            <a:ext cx="6802387" cy="8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78939" y="2242820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ANSEL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39" y="4224020"/>
            <a:ext cx="2216150" cy="11125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PIC18F2XK20</a:t>
            </a:r>
            <a:r>
              <a:rPr sz="1800" spc="-75" dirty="0">
                <a:solidFill>
                  <a:srgbClr val="FF505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5050"/>
                </a:solidFill>
                <a:latin typeface="Times New Roman"/>
                <a:cs typeface="Times New Roman"/>
              </a:rPr>
              <a:t>devices:  RE2</a:t>
            </a:r>
            <a:endParaRPr sz="1800">
              <a:latin typeface="Times New Roman"/>
              <a:cs typeface="Times New Roman"/>
            </a:endParaRPr>
          </a:p>
          <a:p>
            <a:pPr marL="12700" marR="1788795">
              <a:lnSpc>
                <a:spcPts val="2100"/>
              </a:lnSpc>
              <a:spcBef>
                <a:spcPts val="100"/>
              </a:spcBef>
            </a:pP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R</a:t>
            </a:r>
            <a:r>
              <a:rPr sz="1800" spc="-5" dirty="0">
                <a:solidFill>
                  <a:srgbClr val="FF5050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1  R</a:t>
            </a:r>
            <a:r>
              <a:rPr sz="1800" spc="-5" dirty="0">
                <a:solidFill>
                  <a:srgbClr val="FF5050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9339" y="5316220"/>
            <a:ext cx="1079500" cy="139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26745" algn="just">
              <a:lnSpc>
                <a:spcPct val="100299"/>
              </a:lnSpc>
              <a:spcBef>
                <a:spcPts val="90"/>
              </a:spcBef>
            </a:pP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RA5  RS3  RA2  RA1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ts val="2100"/>
              </a:lnSpc>
            </a:pP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RA0 </a:t>
            </a:r>
            <a:r>
              <a:rPr sz="1800" spc="-5" dirty="0">
                <a:solidFill>
                  <a:srgbClr val="FF5050"/>
                </a:solidFill>
                <a:latin typeface="Times New Roman"/>
                <a:cs typeface="Times New Roman"/>
              </a:rPr>
              <a:t>(bit</a:t>
            </a:r>
            <a:r>
              <a:rPr sz="1800" spc="-85" dirty="0">
                <a:solidFill>
                  <a:srgbClr val="FF505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5050"/>
                </a:solidFill>
                <a:latin typeface="Times New Roman"/>
                <a:cs typeface="Times New Roman"/>
              </a:rPr>
              <a:t>0)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8139" y="5252720"/>
            <a:ext cx="1066800" cy="1391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26745" algn="just">
              <a:lnSpc>
                <a:spcPct val="100299"/>
              </a:lnSpc>
              <a:spcBef>
                <a:spcPts val="90"/>
              </a:spcBef>
            </a:pPr>
            <a:r>
              <a:rPr sz="1800" dirty="0">
                <a:solidFill>
                  <a:srgbClr val="3333FF"/>
                </a:solidFill>
                <a:latin typeface="Times New Roman"/>
                <a:cs typeface="Times New Roman"/>
              </a:rPr>
              <a:t>RB6  RB4  RB1  RB3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ts val="2100"/>
              </a:lnSpc>
            </a:pPr>
            <a:r>
              <a:rPr sz="1800" dirty="0">
                <a:solidFill>
                  <a:srgbClr val="3333FF"/>
                </a:solidFill>
                <a:latin typeface="Times New Roman"/>
                <a:cs typeface="Times New Roman"/>
              </a:rPr>
              <a:t>RB0 </a:t>
            </a:r>
            <a:r>
              <a:rPr sz="1800" spc="-5" dirty="0">
                <a:solidFill>
                  <a:srgbClr val="3333FF"/>
                </a:solidFill>
                <a:latin typeface="Times New Roman"/>
                <a:cs typeface="Times New Roman"/>
              </a:rPr>
              <a:t>(bit</a:t>
            </a:r>
            <a:r>
              <a:rPr sz="1800" spc="-8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333FF"/>
                </a:solidFill>
                <a:latin typeface="Times New Roman"/>
                <a:cs typeface="Times New Roman"/>
              </a:rPr>
              <a:t>0)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8400" y="3200400"/>
            <a:ext cx="5105400" cy="304800"/>
          </a:xfrm>
          <a:custGeom>
            <a:avLst/>
            <a:gdLst/>
            <a:ahLst/>
            <a:cxnLst/>
            <a:rect l="l" t="t" r="r" b="b"/>
            <a:pathLst>
              <a:path w="5105400" h="304800">
                <a:moveTo>
                  <a:pt x="0" y="152399"/>
                </a:moveTo>
                <a:lnTo>
                  <a:pt x="30920" y="128609"/>
                </a:lnTo>
                <a:lnTo>
                  <a:pt x="77961" y="114874"/>
                </a:lnTo>
                <a:lnTo>
                  <a:pt x="120569" y="105981"/>
                </a:lnTo>
                <a:lnTo>
                  <a:pt x="171825" y="97318"/>
                </a:lnTo>
                <a:lnTo>
                  <a:pt x="231431" y="88903"/>
                </a:lnTo>
                <a:lnTo>
                  <a:pt x="299088" y="80755"/>
                </a:lnTo>
                <a:lnTo>
                  <a:pt x="374496" y="72892"/>
                </a:lnTo>
                <a:lnTo>
                  <a:pt x="415014" y="69072"/>
                </a:lnTo>
                <a:lnTo>
                  <a:pt x="457357" y="65330"/>
                </a:lnTo>
                <a:lnTo>
                  <a:pt x="501489" y="61668"/>
                </a:lnTo>
                <a:lnTo>
                  <a:pt x="547372" y="58088"/>
                </a:lnTo>
                <a:lnTo>
                  <a:pt x="594969" y="54593"/>
                </a:lnTo>
                <a:lnTo>
                  <a:pt x="644241" y="51185"/>
                </a:lnTo>
                <a:lnTo>
                  <a:pt x="695153" y="47865"/>
                </a:lnTo>
                <a:lnTo>
                  <a:pt x="747666" y="44636"/>
                </a:lnTo>
                <a:lnTo>
                  <a:pt x="801744" y="41501"/>
                </a:lnTo>
                <a:lnTo>
                  <a:pt x="857348" y="38462"/>
                </a:lnTo>
                <a:lnTo>
                  <a:pt x="914442" y="35520"/>
                </a:lnTo>
                <a:lnTo>
                  <a:pt x="972987" y="32679"/>
                </a:lnTo>
                <a:lnTo>
                  <a:pt x="1032948" y="29939"/>
                </a:lnTo>
                <a:lnTo>
                  <a:pt x="1094285" y="27304"/>
                </a:lnTo>
                <a:lnTo>
                  <a:pt x="1156963" y="24777"/>
                </a:lnTo>
                <a:lnTo>
                  <a:pt x="1220942" y="22358"/>
                </a:lnTo>
                <a:lnTo>
                  <a:pt x="1286187" y="20050"/>
                </a:lnTo>
                <a:lnTo>
                  <a:pt x="1352660" y="17856"/>
                </a:lnTo>
                <a:lnTo>
                  <a:pt x="1420323" y="15777"/>
                </a:lnTo>
                <a:lnTo>
                  <a:pt x="1489139" y="13816"/>
                </a:lnTo>
                <a:lnTo>
                  <a:pt x="1559071" y="11976"/>
                </a:lnTo>
                <a:lnTo>
                  <a:pt x="1630081" y="10258"/>
                </a:lnTo>
                <a:lnTo>
                  <a:pt x="1702132" y="8664"/>
                </a:lnTo>
                <a:lnTo>
                  <a:pt x="1775186" y="7198"/>
                </a:lnTo>
                <a:lnTo>
                  <a:pt x="1849207" y="5860"/>
                </a:lnTo>
                <a:lnTo>
                  <a:pt x="1924156" y="4654"/>
                </a:lnTo>
                <a:lnTo>
                  <a:pt x="1999996" y="3581"/>
                </a:lnTo>
                <a:lnTo>
                  <a:pt x="2076691" y="2644"/>
                </a:lnTo>
                <a:lnTo>
                  <a:pt x="2154202" y="1846"/>
                </a:lnTo>
                <a:lnTo>
                  <a:pt x="2232492" y="1187"/>
                </a:lnTo>
                <a:lnTo>
                  <a:pt x="2311524" y="671"/>
                </a:lnTo>
                <a:lnTo>
                  <a:pt x="2391261" y="299"/>
                </a:lnTo>
                <a:lnTo>
                  <a:pt x="2471664" y="75"/>
                </a:lnTo>
                <a:lnTo>
                  <a:pt x="2552698" y="0"/>
                </a:lnTo>
                <a:lnTo>
                  <a:pt x="2633731" y="75"/>
                </a:lnTo>
                <a:lnTo>
                  <a:pt x="2714135" y="299"/>
                </a:lnTo>
                <a:lnTo>
                  <a:pt x="2793871" y="671"/>
                </a:lnTo>
                <a:lnTo>
                  <a:pt x="2872903" y="1187"/>
                </a:lnTo>
                <a:lnTo>
                  <a:pt x="2951193" y="1846"/>
                </a:lnTo>
                <a:lnTo>
                  <a:pt x="3028705" y="2644"/>
                </a:lnTo>
                <a:lnTo>
                  <a:pt x="3105399" y="3581"/>
                </a:lnTo>
                <a:lnTo>
                  <a:pt x="3181239" y="4654"/>
                </a:lnTo>
                <a:lnTo>
                  <a:pt x="3256189" y="5860"/>
                </a:lnTo>
                <a:lnTo>
                  <a:pt x="3330209" y="7198"/>
                </a:lnTo>
                <a:lnTo>
                  <a:pt x="3403263" y="8664"/>
                </a:lnTo>
                <a:lnTo>
                  <a:pt x="3475314" y="10258"/>
                </a:lnTo>
                <a:lnTo>
                  <a:pt x="3546324" y="11976"/>
                </a:lnTo>
                <a:lnTo>
                  <a:pt x="3616256" y="13816"/>
                </a:lnTo>
                <a:lnTo>
                  <a:pt x="3685072" y="15777"/>
                </a:lnTo>
                <a:lnTo>
                  <a:pt x="3752735" y="17856"/>
                </a:lnTo>
                <a:lnTo>
                  <a:pt x="3819208" y="20050"/>
                </a:lnTo>
                <a:lnTo>
                  <a:pt x="3884453" y="22358"/>
                </a:lnTo>
                <a:lnTo>
                  <a:pt x="3948433" y="24777"/>
                </a:lnTo>
                <a:lnTo>
                  <a:pt x="4011110" y="27304"/>
                </a:lnTo>
                <a:lnTo>
                  <a:pt x="4072448" y="29939"/>
                </a:lnTo>
                <a:lnTo>
                  <a:pt x="4132408" y="32679"/>
                </a:lnTo>
                <a:lnTo>
                  <a:pt x="4190954" y="35520"/>
                </a:lnTo>
                <a:lnTo>
                  <a:pt x="4248047" y="38462"/>
                </a:lnTo>
                <a:lnTo>
                  <a:pt x="4303651" y="41501"/>
                </a:lnTo>
                <a:lnTo>
                  <a:pt x="4357729" y="44636"/>
                </a:lnTo>
                <a:lnTo>
                  <a:pt x="4410242" y="47865"/>
                </a:lnTo>
                <a:lnTo>
                  <a:pt x="4461154" y="51185"/>
                </a:lnTo>
                <a:lnTo>
                  <a:pt x="4510427" y="54593"/>
                </a:lnTo>
                <a:lnTo>
                  <a:pt x="4558023" y="58088"/>
                </a:lnTo>
                <a:lnTo>
                  <a:pt x="4603906" y="61668"/>
                </a:lnTo>
                <a:lnTo>
                  <a:pt x="4648038" y="65330"/>
                </a:lnTo>
                <a:lnTo>
                  <a:pt x="4690382" y="69072"/>
                </a:lnTo>
                <a:lnTo>
                  <a:pt x="4730899" y="72892"/>
                </a:lnTo>
                <a:lnTo>
                  <a:pt x="4769554" y="76787"/>
                </a:lnTo>
                <a:lnTo>
                  <a:pt x="4841124" y="84795"/>
                </a:lnTo>
                <a:lnTo>
                  <a:pt x="4904793" y="93078"/>
                </a:lnTo>
                <a:lnTo>
                  <a:pt x="4960261" y="101619"/>
                </a:lnTo>
                <a:lnTo>
                  <a:pt x="5007230" y="110400"/>
                </a:lnTo>
                <a:lnTo>
                  <a:pt x="5045401" y="119402"/>
                </a:lnTo>
                <a:lnTo>
                  <a:pt x="5085507" y="133283"/>
                </a:lnTo>
                <a:lnTo>
                  <a:pt x="5105396" y="152399"/>
                </a:lnTo>
                <a:lnTo>
                  <a:pt x="5104134" y="157237"/>
                </a:lnTo>
                <a:lnTo>
                  <a:pt x="5061094" y="180817"/>
                </a:lnTo>
                <a:lnTo>
                  <a:pt x="5007230" y="194399"/>
                </a:lnTo>
                <a:lnTo>
                  <a:pt x="4960261" y="203179"/>
                </a:lnTo>
                <a:lnTo>
                  <a:pt x="4904793" y="211720"/>
                </a:lnTo>
                <a:lnTo>
                  <a:pt x="4841124" y="220003"/>
                </a:lnTo>
                <a:lnTo>
                  <a:pt x="4769554" y="228012"/>
                </a:lnTo>
                <a:lnTo>
                  <a:pt x="4730899" y="231907"/>
                </a:lnTo>
                <a:lnTo>
                  <a:pt x="4690382" y="235727"/>
                </a:lnTo>
                <a:lnTo>
                  <a:pt x="4648038" y="239468"/>
                </a:lnTo>
                <a:lnTo>
                  <a:pt x="4603906" y="243130"/>
                </a:lnTo>
                <a:lnTo>
                  <a:pt x="4558023" y="246710"/>
                </a:lnTo>
                <a:lnTo>
                  <a:pt x="4510427" y="250205"/>
                </a:lnTo>
                <a:lnTo>
                  <a:pt x="4461154" y="253614"/>
                </a:lnTo>
                <a:lnTo>
                  <a:pt x="4410242" y="256934"/>
                </a:lnTo>
                <a:lnTo>
                  <a:pt x="4357729" y="260162"/>
                </a:lnTo>
                <a:lnTo>
                  <a:pt x="4303651" y="263297"/>
                </a:lnTo>
                <a:lnTo>
                  <a:pt x="4248047" y="266337"/>
                </a:lnTo>
                <a:lnTo>
                  <a:pt x="4190954" y="269278"/>
                </a:lnTo>
                <a:lnTo>
                  <a:pt x="4132408" y="272120"/>
                </a:lnTo>
                <a:lnTo>
                  <a:pt x="4072448" y="274859"/>
                </a:lnTo>
                <a:lnTo>
                  <a:pt x="4011110" y="277494"/>
                </a:lnTo>
                <a:lnTo>
                  <a:pt x="3948433" y="280022"/>
                </a:lnTo>
                <a:lnTo>
                  <a:pt x="3884453" y="282441"/>
                </a:lnTo>
                <a:lnTo>
                  <a:pt x="3819208" y="284749"/>
                </a:lnTo>
                <a:lnTo>
                  <a:pt x="3752735" y="286943"/>
                </a:lnTo>
                <a:lnTo>
                  <a:pt x="3685072" y="289022"/>
                </a:lnTo>
                <a:lnTo>
                  <a:pt x="3616256" y="290982"/>
                </a:lnTo>
                <a:lnTo>
                  <a:pt x="3546324" y="292823"/>
                </a:lnTo>
                <a:lnTo>
                  <a:pt x="3475314" y="294541"/>
                </a:lnTo>
                <a:lnTo>
                  <a:pt x="3403263" y="296134"/>
                </a:lnTo>
                <a:lnTo>
                  <a:pt x="3330209" y="297601"/>
                </a:lnTo>
                <a:lnTo>
                  <a:pt x="3256189" y="298938"/>
                </a:lnTo>
                <a:lnTo>
                  <a:pt x="3181239" y="300145"/>
                </a:lnTo>
                <a:lnTo>
                  <a:pt x="3105399" y="301217"/>
                </a:lnTo>
                <a:lnTo>
                  <a:pt x="3028705" y="302154"/>
                </a:lnTo>
                <a:lnTo>
                  <a:pt x="2951193" y="302953"/>
                </a:lnTo>
                <a:lnTo>
                  <a:pt x="2872903" y="303612"/>
                </a:lnTo>
                <a:lnTo>
                  <a:pt x="2793871" y="304128"/>
                </a:lnTo>
                <a:lnTo>
                  <a:pt x="2714135" y="304499"/>
                </a:lnTo>
                <a:lnTo>
                  <a:pt x="2633731" y="304724"/>
                </a:lnTo>
                <a:lnTo>
                  <a:pt x="2552698" y="304799"/>
                </a:lnTo>
                <a:lnTo>
                  <a:pt x="2471664" y="304724"/>
                </a:lnTo>
                <a:lnTo>
                  <a:pt x="2391261" y="304499"/>
                </a:lnTo>
                <a:lnTo>
                  <a:pt x="2311524" y="304128"/>
                </a:lnTo>
                <a:lnTo>
                  <a:pt x="2232492" y="303612"/>
                </a:lnTo>
                <a:lnTo>
                  <a:pt x="2154202" y="302953"/>
                </a:lnTo>
                <a:lnTo>
                  <a:pt x="2076691" y="302154"/>
                </a:lnTo>
                <a:lnTo>
                  <a:pt x="1999996" y="301217"/>
                </a:lnTo>
                <a:lnTo>
                  <a:pt x="1924156" y="300145"/>
                </a:lnTo>
                <a:lnTo>
                  <a:pt x="1849207" y="298938"/>
                </a:lnTo>
                <a:lnTo>
                  <a:pt x="1775186" y="297601"/>
                </a:lnTo>
                <a:lnTo>
                  <a:pt x="1702132" y="296134"/>
                </a:lnTo>
                <a:lnTo>
                  <a:pt x="1630081" y="294541"/>
                </a:lnTo>
                <a:lnTo>
                  <a:pt x="1559071" y="292823"/>
                </a:lnTo>
                <a:lnTo>
                  <a:pt x="1489139" y="290982"/>
                </a:lnTo>
                <a:lnTo>
                  <a:pt x="1420323" y="289022"/>
                </a:lnTo>
                <a:lnTo>
                  <a:pt x="1352660" y="286943"/>
                </a:lnTo>
                <a:lnTo>
                  <a:pt x="1286187" y="284749"/>
                </a:lnTo>
                <a:lnTo>
                  <a:pt x="1220942" y="282441"/>
                </a:lnTo>
                <a:lnTo>
                  <a:pt x="1156963" y="280022"/>
                </a:lnTo>
                <a:lnTo>
                  <a:pt x="1094285" y="277494"/>
                </a:lnTo>
                <a:lnTo>
                  <a:pt x="1032948" y="274859"/>
                </a:lnTo>
                <a:lnTo>
                  <a:pt x="972987" y="272120"/>
                </a:lnTo>
                <a:lnTo>
                  <a:pt x="914442" y="269278"/>
                </a:lnTo>
                <a:lnTo>
                  <a:pt x="857348" y="266337"/>
                </a:lnTo>
                <a:lnTo>
                  <a:pt x="801744" y="263297"/>
                </a:lnTo>
                <a:lnTo>
                  <a:pt x="747666" y="260162"/>
                </a:lnTo>
                <a:lnTo>
                  <a:pt x="695153" y="256934"/>
                </a:lnTo>
                <a:lnTo>
                  <a:pt x="644241" y="253614"/>
                </a:lnTo>
                <a:lnTo>
                  <a:pt x="594969" y="250205"/>
                </a:lnTo>
                <a:lnTo>
                  <a:pt x="547372" y="246710"/>
                </a:lnTo>
                <a:lnTo>
                  <a:pt x="501489" y="243130"/>
                </a:lnTo>
                <a:lnTo>
                  <a:pt x="457357" y="239468"/>
                </a:lnTo>
                <a:lnTo>
                  <a:pt x="415014" y="235727"/>
                </a:lnTo>
                <a:lnTo>
                  <a:pt x="374496" y="231907"/>
                </a:lnTo>
                <a:lnTo>
                  <a:pt x="335842" y="228012"/>
                </a:lnTo>
                <a:lnTo>
                  <a:pt x="264272" y="220003"/>
                </a:lnTo>
                <a:lnTo>
                  <a:pt x="200603" y="211720"/>
                </a:lnTo>
                <a:lnTo>
                  <a:pt x="145134" y="203179"/>
                </a:lnTo>
                <a:lnTo>
                  <a:pt x="98165" y="194399"/>
                </a:lnTo>
                <a:lnTo>
                  <a:pt x="59994" y="185396"/>
                </a:lnTo>
                <a:lnTo>
                  <a:pt x="19889" y="171516"/>
                </a:lnTo>
                <a:lnTo>
                  <a:pt x="0" y="152399"/>
                </a:lnTo>
                <a:close/>
              </a:path>
            </a:pathLst>
          </a:custGeom>
          <a:ln w="25399">
            <a:solidFill>
              <a:srgbClr val="435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160779"/>
            <a:ext cx="6920865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dirty="0"/>
              <a:t>A </a:t>
            </a:r>
            <a:r>
              <a:rPr sz="3600" spc="-5" dirty="0"/>
              <a:t>to </a:t>
            </a:r>
            <a:r>
              <a:rPr sz="3600" dirty="0"/>
              <a:t>D </a:t>
            </a:r>
            <a:r>
              <a:rPr sz="3600" spc="-5" dirty="0"/>
              <a:t>Control Register2</a:t>
            </a:r>
            <a:r>
              <a:rPr sz="3600" spc="-40" dirty="0"/>
              <a:t> </a:t>
            </a:r>
            <a:r>
              <a:rPr sz="3600" dirty="0"/>
              <a:t>(ADCON2)</a:t>
            </a:r>
            <a:endParaRPr sz="3600"/>
          </a:p>
          <a:p>
            <a:pPr marL="12700">
              <a:lnSpc>
                <a:spcPts val="2870"/>
              </a:lnSpc>
            </a:pPr>
            <a:r>
              <a:rPr sz="2400" dirty="0"/>
              <a:t>(1 of</a:t>
            </a:r>
            <a:r>
              <a:rPr sz="2400" spc="-5" dirty="0"/>
              <a:t> </a:t>
            </a:r>
            <a:r>
              <a:rPr sz="2400" dirty="0"/>
              <a:t>2)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93139" y="2397929"/>
            <a:ext cx="7991475" cy="41478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Used to:</a:t>
            </a:r>
            <a:endParaRPr sz="2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259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Select an acquisition time and clock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frequency</a:t>
            </a:r>
            <a:endParaRPr sz="24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219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Right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left justify output reading</a:t>
            </a:r>
            <a:endParaRPr sz="2400">
              <a:latin typeface="Times New Roman"/>
              <a:cs typeface="Times New Roman"/>
            </a:endParaRPr>
          </a:p>
          <a:p>
            <a:pPr marL="482600" marR="222885" indent="-469900">
              <a:lnSpc>
                <a:spcPct val="90600"/>
              </a:lnSpc>
              <a:spcBef>
                <a:spcPts val="69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The output reading, after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conversion, is stored in  the 16-bit register ADRESH and ADRESL.  However, this is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10-bit A/D converter leaving six  bit positions unused.</a:t>
            </a:r>
            <a:endParaRPr sz="2800">
              <a:latin typeface="Times New Roman"/>
              <a:cs typeface="Times New Roman"/>
            </a:endParaRPr>
          </a:p>
          <a:p>
            <a:pPr marL="482600" marR="5080" indent="-469900">
              <a:lnSpc>
                <a:spcPct val="89700"/>
              </a:lnSpc>
              <a:spcBef>
                <a:spcPts val="660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Bit7 </a:t>
            </a:r>
            <a:r>
              <a:rPr sz="2800" dirty="0">
                <a:latin typeface="Times New Roman"/>
                <a:cs typeface="Times New Roman"/>
              </a:rPr>
              <a:t>ADFM </a:t>
            </a:r>
            <a:r>
              <a:rPr sz="2800" spc="-5" dirty="0">
                <a:latin typeface="Times New Roman"/>
                <a:cs typeface="Times New Roman"/>
              </a:rPr>
              <a:t>enables the user either to right justify </a:t>
            </a:r>
            <a:r>
              <a:rPr sz="2800" dirty="0">
                <a:latin typeface="Times New Roman"/>
                <a:cs typeface="Times New Roman"/>
              </a:rPr>
              <a:t>or  </a:t>
            </a:r>
            <a:r>
              <a:rPr sz="2800" spc="-5" dirty="0">
                <a:latin typeface="Times New Roman"/>
                <a:cs typeface="Times New Roman"/>
              </a:rPr>
              <a:t>left justify the 16-bit reading leaving the unused  positions as</a:t>
            </a:r>
            <a:r>
              <a:rPr sz="2800" dirty="0">
                <a:latin typeface="Times New Roman"/>
                <a:cs typeface="Times New Roman"/>
              </a:rPr>
              <a:t> 0s.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371600" y="3048000"/>
            <a:ext cx="7239000" cy="2219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1160779"/>
            <a:ext cx="6920865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dirty="0"/>
              <a:t>A </a:t>
            </a:r>
            <a:r>
              <a:rPr sz="3600" spc="-5" dirty="0"/>
              <a:t>to </a:t>
            </a:r>
            <a:r>
              <a:rPr sz="3600" dirty="0"/>
              <a:t>D </a:t>
            </a:r>
            <a:r>
              <a:rPr sz="3600" spc="-5" dirty="0"/>
              <a:t>Control Register2</a:t>
            </a:r>
            <a:r>
              <a:rPr sz="3600" spc="-40" dirty="0"/>
              <a:t> </a:t>
            </a:r>
            <a:r>
              <a:rPr sz="3600" dirty="0"/>
              <a:t>(ADCON2)</a:t>
            </a:r>
            <a:endParaRPr sz="3600"/>
          </a:p>
          <a:p>
            <a:pPr marL="12700">
              <a:lnSpc>
                <a:spcPts val="2870"/>
              </a:lnSpc>
            </a:pPr>
            <a:r>
              <a:rPr sz="2400" dirty="0"/>
              <a:t>(2 of</a:t>
            </a:r>
            <a:r>
              <a:rPr sz="2400" spc="-5" dirty="0"/>
              <a:t> </a:t>
            </a:r>
            <a:r>
              <a:rPr sz="2400" dirty="0"/>
              <a:t>2)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160779"/>
            <a:ext cx="6920865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dirty="0"/>
              <a:t>A </a:t>
            </a:r>
            <a:r>
              <a:rPr sz="3600" spc="-5" dirty="0"/>
              <a:t>to </a:t>
            </a:r>
            <a:r>
              <a:rPr sz="3600" dirty="0"/>
              <a:t>D </a:t>
            </a:r>
            <a:r>
              <a:rPr sz="3600" spc="-5" dirty="0"/>
              <a:t>Control Register2</a:t>
            </a:r>
            <a:r>
              <a:rPr sz="3600" spc="-40" dirty="0"/>
              <a:t> </a:t>
            </a:r>
            <a:r>
              <a:rPr sz="3600" dirty="0"/>
              <a:t>(ADCON2)</a:t>
            </a:r>
            <a:endParaRPr sz="3600"/>
          </a:p>
          <a:p>
            <a:pPr marL="12700">
              <a:lnSpc>
                <a:spcPts val="2870"/>
              </a:lnSpc>
            </a:pPr>
            <a:r>
              <a:rPr sz="2400" dirty="0"/>
              <a:t>(2 of</a:t>
            </a:r>
            <a:r>
              <a:rPr sz="2400" spc="-5" dirty="0"/>
              <a:t> </a:t>
            </a:r>
            <a:r>
              <a:rPr sz="2400" dirty="0"/>
              <a:t>2)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38215" y="3228975"/>
            <a:ext cx="6716631" cy="402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9674" y="2447925"/>
            <a:ext cx="6799309" cy="61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000" y="5638800"/>
            <a:ext cx="3105150" cy="400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9800" y="4800600"/>
            <a:ext cx="3538537" cy="1609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00750" y="4781550"/>
            <a:ext cx="3576954" cy="1647825"/>
          </a:xfrm>
          <a:custGeom>
            <a:avLst/>
            <a:gdLst/>
            <a:ahLst/>
            <a:cxnLst/>
            <a:rect l="l" t="t" r="r" b="b"/>
            <a:pathLst>
              <a:path w="3576954" h="1647825">
                <a:moveTo>
                  <a:pt x="0" y="0"/>
                </a:moveTo>
                <a:lnTo>
                  <a:pt x="3576637" y="0"/>
                </a:lnTo>
                <a:lnTo>
                  <a:pt x="3576637" y="1647828"/>
                </a:lnTo>
                <a:lnTo>
                  <a:pt x="0" y="164782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800" y="4343400"/>
            <a:ext cx="533400" cy="762000"/>
          </a:xfrm>
          <a:custGeom>
            <a:avLst/>
            <a:gdLst/>
            <a:ahLst/>
            <a:cxnLst/>
            <a:rect l="l" t="t" r="r" b="b"/>
            <a:pathLst>
              <a:path w="533400" h="762000">
                <a:moveTo>
                  <a:pt x="0" y="761999"/>
                </a:moveTo>
                <a:lnTo>
                  <a:pt x="903" y="685214"/>
                </a:lnTo>
                <a:lnTo>
                  <a:pt x="3492" y="613697"/>
                </a:lnTo>
                <a:lnTo>
                  <a:pt x="7591" y="548979"/>
                </a:lnTo>
                <a:lnTo>
                  <a:pt x="13018" y="492592"/>
                </a:lnTo>
                <a:lnTo>
                  <a:pt x="19596" y="446068"/>
                </a:lnTo>
                <a:lnTo>
                  <a:pt x="35490" y="388740"/>
                </a:lnTo>
                <a:lnTo>
                  <a:pt x="44447" y="380999"/>
                </a:lnTo>
                <a:lnTo>
                  <a:pt x="207433" y="380999"/>
                </a:lnTo>
                <a:lnTo>
                  <a:pt x="216391" y="373259"/>
                </a:lnTo>
                <a:lnTo>
                  <a:pt x="232285" y="315931"/>
                </a:lnTo>
                <a:lnTo>
                  <a:pt x="238863" y="269407"/>
                </a:lnTo>
                <a:lnTo>
                  <a:pt x="244290" y="213020"/>
                </a:lnTo>
                <a:lnTo>
                  <a:pt x="248388" y="148302"/>
                </a:lnTo>
                <a:lnTo>
                  <a:pt x="250978" y="76784"/>
                </a:lnTo>
                <a:lnTo>
                  <a:pt x="251881" y="0"/>
                </a:lnTo>
                <a:lnTo>
                  <a:pt x="252784" y="76784"/>
                </a:lnTo>
                <a:lnTo>
                  <a:pt x="255374" y="148302"/>
                </a:lnTo>
                <a:lnTo>
                  <a:pt x="259472" y="213020"/>
                </a:lnTo>
                <a:lnTo>
                  <a:pt x="264900" y="269407"/>
                </a:lnTo>
                <a:lnTo>
                  <a:pt x="271478" y="315931"/>
                </a:lnTo>
                <a:lnTo>
                  <a:pt x="287372" y="373259"/>
                </a:lnTo>
                <a:lnTo>
                  <a:pt x="296329" y="380999"/>
                </a:lnTo>
                <a:lnTo>
                  <a:pt x="488951" y="380999"/>
                </a:lnTo>
                <a:lnTo>
                  <a:pt x="497909" y="388740"/>
                </a:lnTo>
                <a:lnTo>
                  <a:pt x="513803" y="446068"/>
                </a:lnTo>
                <a:lnTo>
                  <a:pt x="520381" y="492592"/>
                </a:lnTo>
                <a:lnTo>
                  <a:pt x="525808" y="548979"/>
                </a:lnTo>
                <a:lnTo>
                  <a:pt x="529906" y="613697"/>
                </a:lnTo>
                <a:lnTo>
                  <a:pt x="532496" y="685214"/>
                </a:lnTo>
                <a:lnTo>
                  <a:pt x="533399" y="76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399" y="4343400"/>
            <a:ext cx="1143000" cy="762000"/>
          </a:xfrm>
          <a:custGeom>
            <a:avLst/>
            <a:gdLst/>
            <a:ahLst/>
            <a:cxnLst/>
            <a:rect l="l" t="t" r="r" b="b"/>
            <a:pathLst>
              <a:path w="1143000" h="762000">
                <a:moveTo>
                  <a:pt x="0" y="761999"/>
                </a:moveTo>
                <a:lnTo>
                  <a:pt x="1290" y="685214"/>
                </a:lnTo>
                <a:lnTo>
                  <a:pt x="4989" y="613697"/>
                </a:lnTo>
                <a:lnTo>
                  <a:pt x="10844" y="548979"/>
                </a:lnTo>
                <a:lnTo>
                  <a:pt x="18597" y="492592"/>
                </a:lnTo>
                <a:lnTo>
                  <a:pt x="27995" y="446068"/>
                </a:lnTo>
                <a:lnTo>
                  <a:pt x="50700" y="388740"/>
                </a:lnTo>
                <a:lnTo>
                  <a:pt x="63496" y="380999"/>
                </a:lnTo>
                <a:lnTo>
                  <a:pt x="476249" y="380999"/>
                </a:lnTo>
                <a:lnTo>
                  <a:pt x="489046" y="373259"/>
                </a:lnTo>
                <a:lnTo>
                  <a:pt x="511751" y="315931"/>
                </a:lnTo>
                <a:lnTo>
                  <a:pt x="521148" y="269407"/>
                </a:lnTo>
                <a:lnTo>
                  <a:pt x="528902" y="213020"/>
                </a:lnTo>
                <a:lnTo>
                  <a:pt x="534756" y="148302"/>
                </a:lnTo>
                <a:lnTo>
                  <a:pt x="538456" y="76784"/>
                </a:lnTo>
                <a:lnTo>
                  <a:pt x="539746" y="0"/>
                </a:lnTo>
                <a:lnTo>
                  <a:pt x="541036" y="76784"/>
                </a:lnTo>
                <a:lnTo>
                  <a:pt x="544736" y="148302"/>
                </a:lnTo>
                <a:lnTo>
                  <a:pt x="550591" y="213020"/>
                </a:lnTo>
                <a:lnTo>
                  <a:pt x="558344" y="269407"/>
                </a:lnTo>
                <a:lnTo>
                  <a:pt x="567741" y="315931"/>
                </a:lnTo>
                <a:lnTo>
                  <a:pt x="590446" y="373259"/>
                </a:lnTo>
                <a:lnTo>
                  <a:pt x="603243" y="380999"/>
                </a:lnTo>
                <a:lnTo>
                  <a:pt x="1079499" y="380999"/>
                </a:lnTo>
                <a:lnTo>
                  <a:pt x="1092296" y="388740"/>
                </a:lnTo>
                <a:lnTo>
                  <a:pt x="1115002" y="446068"/>
                </a:lnTo>
                <a:lnTo>
                  <a:pt x="1124400" y="492592"/>
                </a:lnTo>
                <a:lnTo>
                  <a:pt x="1132154" y="548979"/>
                </a:lnTo>
                <a:lnTo>
                  <a:pt x="1138009" y="613697"/>
                </a:lnTo>
                <a:lnTo>
                  <a:pt x="1141709" y="685214"/>
                </a:lnTo>
                <a:lnTo>
                  <a:pt x="1142999" y="76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78115" y="4300220"/>
            <a:ext cx="669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FF5050"/>
                </a:solidFill>
                <a:latin typeface="Times New Roman"/>
                <a:cs typeface="Times New Roman"/>
              </a:rPr>
              <a:t>T</a:t>
            </a:r>
            <a:r>
              <a:rPr sz="1800" b="1" spc="-5" dirty="0">
                <a:solidFill>
                  <a:srgbClr val="FF5050"/>
                </a:solidFill>
                <a:latin typeface="Times New Roman"/>
                <a:cs typeface="Times New Roman"/>
              </a:rPr>
              <a:t>AC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Q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4340" y="4224020"/>
            <a:ext cx="491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FF5050"/>
                </a:solidFill>
                <a:latin typeface="Times New Roman"/>
                <a:cs typeface="Times New Roman"/>
              </a:rPr>
              <a:t>T</a:t>
            </a:r>
            <a:r>
              <a:rPr sz="1800" b="1" spc="-5" dirty="0">
                <a:solidFill>
                  <a:srgbClr val="FF5050"/>
                </a:solidFill>
                <a:latin typeface="Times New Roman"/>
                <a:cs typeface="Times New Roman"/>
              </a:rPr>
              <a:t>A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9539" y="5976620"/>
            <a:ext cx="1689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Note </a:t>
            </a:r>
            <a:r>
              <a:rPr sz="1800" b="1" spc="-5" dirty="0">
                <a:latin typeface="Times New Roman"/>
                <a:cs typeface="Times New Roman"/>
              </a:rPr>
              <a:t>this is in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Hz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6838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4220" algn="l"/>
              </a:tabLst>
            </a:pPr>
            <a:r>
              <a:rPr spc="-5" dirty="0"/>
              <a:t>Reading	the OUTPUT</a:t>
            </a:r>
            <a:r>
              <a:rPr spc="-50" dirty="0"/>
              <a:t> </a:t>
            </a:r>
            <a:r>
              <a:rPr spc="-5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828659" y="2438400"/>
            <a:ext cx="6808817" cy="819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137" y="3276600"/>
            <a:ext cx="6808822" cy="70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7435" y="4676775"/>
            <a:ext cx="6811938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8368" y="5648325"/>
            <a:ext cx="6808802" cy="581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3740" y="538987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999" y="5105400"/>
            <a:ext cx="1143000" cy="609600"/>
          </a:xfrm>
          <a:prstGeom prst="rect">
            <a:avLst/>
          </a:prstGeom>
          <a:solidFill>
            <a:srgbClr val="D5D200"/>
          </a:solidFill>
          <a:ln w="9524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78740" marR="91440" indent="215900">
              <a:lnSpc>
                <a:spcPts val="2100"/>
              </a:lnSpc>
              <a:spcBef>
                <a:spcPts val="359"/>
              </a:spcBef>
            </a:pPr>
            <a:r>
              <a:rPr sz="1800" b="1" spc="-5" dirty="0">
                <a:latin typeface="Times New Roman"/>
                <a:cs typeface="Times New Roman"/>
              </a:rPr>
              <a:t>Right  </a:t>
            </a:r>
            <a:r>
              <a:rPr sz="1800" b="1" dirty="0">
                <a:latin typeface="Times New Roman"/>
                <a:cs typeface="Times New Roman"/>
              </a:rPr>
              <a:t>ust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f</a:t>
            </a:r>
            <a:r>
              <a:rPr sz="1800" b="1" spc="-5" dirty="0">
                <a:latin typeface="Times New Roman"/>
                <a:cs typeface="Times New Roman"/>
              </a:rPr>
              <a:t>ic</a:t>
            </a:r>
            <a:r>
              <a:rPr sz="1800" b="1" dirty="0">
                <a:latin typeface="Times New Roman"/>
                <a:cs typeface="Times New Roman"/>
              </a:rPr>
              <a:t>at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3015" y="53898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6540" y="310387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J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800" y="2819400"/>
            <a:ext cx="1143000" cy="609600"/>
          </a:xfrm>
          <a:prstGeom prst="rect">
            <a:avLst/>
          </a:prstGeom>
          <a:solidFill>
            <a:srgbClr val="D5D200"/>
          </a:solidFill>
          <a:ln w="9524">
            <a:solidFill>
              <a:srgbClr val="0000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78740" marR="91440" indent="292100">
              <a:lnSpc>
                <a:spcPts val="2100"/>
              </a:lnSpc>
              <a:spcBef>
                <a:spcPts val="359"/>
              </a:spcBef>
            </a:pPr>
            <a:r>
              <a:rPr sz="1800" b="1" spc="-5" dirty="0">
                <a:latin typeface="Times New Roman"/>
                <a:cs typeface="Times New Roman"/>
              </a:rPr>
              <a:t>Left  </a:t>
            </a:r>
            <a:r>
              <a:rPr sz="1800" b="1" dirty="0">
                <a:latin typeface="Times New Roman"/>
                <a:cs typeface="Times New Roman"/>
              </a:rPr>
              <a:t>ust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f</a:t>
            </a:r>
            <a:r>
              <a:rPr sz="1800" b="1" spc="-5" dirty="0">
                <a:latin typeface="Times New Roman"/>
                <a:cs typeface="Times New Roman"/>
              </a:rPr>
              <a:t>ic</a:t>
            </a:r>
            <a:r>
              <a:rPr sz="1800" b="1" dirty="0">
                <a:latin typeface="Times New Roman"/>
                <a:cs typeface="Times New Roman"/>
              </a:rPr>
              <a:t>at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55815" y="31038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286000" y="3276600"/>
            <a:ext cx="5486400" cy="2560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31292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85" dirty="0"/>
              <a:t> </a:t>
            </a:r>
            <a:r>
              <a:rPr dirty="0"/>
              <a:t>12.3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139" y="2319020"/>
            <a:ext cx="40163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250" spc="-1010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2250" spc="-101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3200" spc="-5" dirty="0">
                <a:latin typeface="Times New Roman"/>
                <a:cs typeface="Times New Roman"/>
              </a:rPr>
              <a:t>Interfacing </a:t>
            </a:r>
            <a:r>
              <a:rPr sz="3200" dirty="0">
                <a:latin typeface="Times New Roman"/>
                <a:cs typeface="Times New Roman"/>
              </a:rPr>
              <a:t>a 10 k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Pot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3340" y="5519420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5050"/>
                </a:solidFill>
                <a:latin typeface="Times New Roman"/>
                <a:cs typeface="Times New Roman"/>
              </a:rPr>
              <a:t>Refer 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to :</a:t>
            </a:r>
            <a:r>
              <a:rPr sz="1800" b="1" spc="-210" dirty="0">
                <a:solidFill>
                  <a:srgbClr val="FF505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5050"/>
                </a:solidFill>
                <a:latin typeface="Times New Roman"/>
                <a:cs typeface="Times New Roman"/>
              </a:rPr>
              <a:t>ANSEL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0250" y="603250"/>
          <a:ext cx="8686165" cy="36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B0C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9A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404620"/>
            <a:ext cx="2011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</a:t>
            </a:r>
            <a:r>
              <a:rPr dirty="0"/>
              <a:t>x</a:t>
            </a:r>
            <a:r>
              <a:rPr spc="-5" dirty="0"/>
              <a:t>am</a:t>
            </a:r>
            <a:r>
              <a:rPr dirty="0"/>
              <a:t>p</a:t>
            </a:r>
            <a:r>
              <a:rPr spc="-5" dirty="0"/>
              <a:t>l</a:t>
            </a:r>
            <a:r>
              <a:rPr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2245529"/>
            <a:ext cx="7704455" cy="40252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Assumptions</a:t>
            </a:r>
            <a:endParaRPr sz="2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259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Use </a:t>
            </a:r>
            <a:r>
              <a:rPr sz="2400" spc="-5" dirty="0">
                <a:latin typeface="Times New Roman"/>
                <a:cs typeface="Times New Roman"/>
              </a:rPr>
              <a:t>RE0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the demo board.</a:t>
            </a:r>
            <a:endParaRPr sz="24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219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Use </a:t>
            </a:r>
            <a:r>
              <a:rPr sz="2400" spc="-5" dirty="0">
                <a:latin typeface="Times New Roman"/>
                <a:cs typeface="Times New Roman"/>
              </a:rPr>
              <a:t>external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oscillator</a:t>
            </a:r>
            <a:endParaRPr sz="2400">
              <a:latin typeface="Times New Roman"/>
              <a:cs typeface="Times New Roman"/>
            </a:endParaRPr>
          </a:p>
          <a:p>
            <a:pPr marL="913765" marR="5080" indent="-431800">
              <a:lnSpc>
                <a:spcPts val="2620"/>
              </a:lnSpc>
              <a:spcBef>
                <a:spcPts val="620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Times New Roman"/>
                <a:cs typeface="Times New Roman"/>
              </a:rPr>
              <a:t>Assuming conversion time (TAD) is </a:t>
            </a:r>
            <a:r>
              <a:rPr sz="2400" dirty="0">
                <a:latin typeface="Times New Roman"/>
                <a:cs typeface="Times New Roman"/>
              </a:rPr>
              <a:t>4 </a:t>
            </a:r>
            <a:r>
              <a:rPr sz="2400" spc="-5" dirty="0">
                <a:latin typeface="Times New Roman"/>
                <a:cs typeface="Times New Roman"/>
              </a:rPr>
              <a:t>usec, what is the  clock frequency requirement</a:t>
            </a:r>
            <a:r>
              <a:rPr sz="2400" dirty="0">
                <a:latin typeface="Times New Roman"/>
                <a:cs typeface="Times New Roman"/>
              </a:rPr>
              <a:t> (ADCON2)</a:t>
            </a:r>
            <a:endParaRPr sz="2400">
              <a:latin typeface="Times New Roman"/>
              <a:cs typeface="Times New Roman"/>
            </a:endParaRPr>
          </a:p>
          <a:p>
            <a:pPr marL="913765" marR="309880" indent="-431800">
              <a:lnSpc>
                <a:spcPts val="2520"/>
              </a:lnSpc>
              <a:spcBef>
                <a:spcPts val="640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Times New Roman"/>
                <a:cs typeface="Times New Roman"/>
              </a:rPr>
              <a:t>Assume acquisition time is </a:t>
            </a:r>
            <a:r>
              <a:rPr sz="2400" dirty="0">
                <a:latin typeface="Times New Roman"/>
                <a:cs typeface="Times New Roman"/>
              </a:rPr>
              <a:t>48 </a:t>
            </a:r>
            <a:r>
              <a:rPr sz="2400" spc="-5" dirty="0">
                <a:latin typeface="Times New Roman"/>
                <a:cs typeface="Times New Roman"/>
              </a:rPr>
              <a:t>usec. What will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the  acquisition time setting?</a:t>
            </a:r>
            <a:endParaRPr sz="24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280"/>
              </a:spcBef>
              <a:tabLst>
                <a:tab pos="1071245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Write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481965" algn="l"/>
              </a:tabLst>
            </a:pPr>
            <a:r>
              <a:rPr sz="1950" spc="-865" dirty="0">
                <a:solidFill>
                  <a:srgbClr val="660000"/>
                </a:solidFill>
                <a:latin typeface="Wingdings"/>
                <a:cs typeface="Wingdings"/>
              </a:rPr>
              <a:t></a:t>
            </a:r>
            <a:r>
              <a:rPr sz="1950" spc="-865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Set </a:t>
            </a:r>
            <a:r>
              <a:rPr sz="2800" dirty="0">
                <a:latin typeface="Times New Roman"/>
                <a:cs typeface="Times New Roman"/>
              </a:rPr>
              <a:t>up </a:t>
            </a:r>
            <a:r>
              <a:rPr sz="2800" spc="-5" dirty="0">
                <a:latin typeface="Times New Roman"/>
                <a:cs typeface="Times New Roman"/>
              </a:rPr>
              <a:t>the following registers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properly:</a:t>
            </a:r>
            <a:endParaRPr sz="2800">
              <a:latin typeface="Times New Roman"/>
              <a:cs typeface="Times New Roman"/>
            </a:endParaRPr>
          </a:p>
          <a:p>
            <a:pPr marL="482600">
              <a:lnSpc>
                <a:spcPct val="100000"/>
              </a:lnSpc>
              <a:spcBef>
                <a:spcPts val="284"/>
              </a:spcBef>
              <a:tabLst>
                <a:tab pos="918844" algn="l"/>
              </a:tabLst>
            </a:pPr>
            <a:r>
              <a:rPr sz="1800" spc="-675" dirty="0">
                <a:solidFill>
                  <a:srgbClr val="999966"/>
                </a:solidFill>
                <a:latin typeface="Wingdings"/>
                <a:cs typeface="Wingdings"/>
              </a:rPr>
              <a:t></a:t>
            </a:r>
            <a:r>
              <a:rPr sz="1800" spc="-675" dirty="0">
                <a:solidFill>
                  <a:srgbClr val="999966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ADCON0, ADCON1,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ADCON2.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9800" y="1752600"/>
            <a:ext cx="3105150" cy="40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8861" y="2873756"/>
            <a:ext cx="450024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Introduction</a:t>
            </a:r>
            <a:r>
              <a:rPr spc="-400" dirty="0"/>
              <a:t> </a:t>
            </a:r>
            <a:r>
              <a:rPr spc="-220" dirty="0"/>
              <a:t>UART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5894" y="721868"/>
            <a:ext cx="626681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Communication</a:t>
            </a:r>
            <a:r>
              <a:rPr spc="-385" dirty="0"/>
              <a:t> </a:t>
            </a:r>
            <a:r>
              <a:rPr spc="-19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833817"/>
            <a:ext cx="5832475" cy="17506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195" dirty="0">
                <a:latin typeface="Trebuchet MS"/>
                <a:cs typeface="Trebuchet MS"/>
              </a:rPr>
              <a:t>Parallel </a:t>
            </a:r>
            <a:r>
              <a:rPr sz="3400" spc="-220" dirty="0">
                <a:latin typeface="Trebuchet MS"/>
                <a:cs typeface="Trebuchet MS"/>
              </a:rPr>
              <a:t>Vs.</a:t>
            </a:r>
            <a:r>
              <a:rPr sz="3400" spc="-310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Serial</a:t>
            </a:r>
            <a:endParaRPr sz="34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85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180" dirty="0">
                <a:latin typeface="Trebuchet MS"/>
                <a:cs typeface="Trebuchet MS"/>
              </a:rPr>
              <a:t>Parallel: </a:t>
            </a:r>
            <a:r>
              <a:rPr sz="2950" spc="-150" dirty="0">
                <a:latin typeface="Trebuchet MS"/>
                <a:cs typeface="Trebuchet MS"/>
              </a:rPr>
              <a:t>Faster </a:t>
            </a:r>
            <a:r>
              <a:rPr sz="2950" spc="-400" dirty="0">
                <a:latin typeface="Trebuchet MS"/>
                <a:cs typeface="Trebuchet MS"/>
              </a:rPr>
              <a:t>/ </a:t>
            </a:r>
            <a:r>
              <a:rPr sz="2950" spc="45" dirty="0">
                <a:latin typeface="Trebuchet MS"/>
                <a:cs typeface="Trebuchet MS"/>
              </a:rPr>
              <a:t>More</a:t>
            </a:r>
            <a:r>
              <a:rPr sz="2950" spc="-605" dirty="0">
                <a:latin typeface="Trebuchet MS"/>
                <a:cs typeface="Trebuchet MS"/>
              </a:rPr>
              <a:t> </a:t>
            </a:r>
            <a:r>
              <a:rPr sz="2950" spc="-120" dirty="0">
                <a:latin typeface="Trebuchet MS"/>
                <a:cs typeface="Trebuchet MS"/>
              </a:rPr>
              <a:t>expensive</a:t>
            </a:r>
            <a:endParaRPr sz="29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55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155" dirty="0">
                <a:latin typeface="Trebuchet MS"/>
                <a:cs typeface="Trebuchet MS"/>
              </a:rPr>
              <a:t>Serial: </a:t>
            </a:r>
            <a:r>
              <a:rPr sz="2950" spc="-114" dirty="0">
                <a:latin typeface="Trebuchet MS"/>
                <a:cs typeface="Trebuchet MS"/>
              </a:rPr>
              <a:t>Cheaper </a:t>
            </a:r>
            <a:r>
              <a:rPr sz="2950" spc="-400" dirty="0">
                <a:latin typeface="Trebuchet MS"/>
                <a:cs typeface="Trebuchet MS"/>
              </a:rPr>
              <a:t>/</a:t>
            </a:r>
            <a:r>
              <a:rPr sz="2950" spc="-360" dirty="0">
                <a:latin typeface="Trebuchet MS"/>
                <a:cs typeface="Trebuchet MS"/>
              </a:rPr>
              <a:t> </a:t>
            </a:r>
            <a:r>
              <a:rPr sz="2950" spc="-95" dirty="0">
                <a:latin typeface="Trebuchet MS"/>
                <a:cs typeface="Trebuchet MS"/>
              </a:rPr>
              <a:t>slower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66103" y="3925823"/>
            <a:ext cx="2014727" cy="2761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231" y="5111496"/>
            <a:ext cx="4916423" cy="96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0499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4" y="1"/>
                </a:lnTo>
              </a:path>
            </a:pathLst>
          </a:custGeom>
          <a:ln w="19049">
            <a:solidFill>
              <a:srgbClr val="A9A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139" y="475297"/>
            <a:ext cx="589280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240"/>
              </a:lnSpc>
              <a:spcBef>
                <a:spcPts val="100"/>
              </a:spcBef>
            </a:pPr>
            <a:r>
              <a:rPr spc="440" dirty="0"/>
              <a:t>I/O</a:t>
            </a:r>
            <a:r>
              <a:rPr spc="-5" dirty="0"/>
              <a:t> </a:t>
            </a:r>
            <a:r>
              <a:rPr spc="-40" dirty="0"/>
              <a:t>Ports:</a:t>
            </a:r>
          </a:p>
          <a:p>
            <a:pPr marL="12700">
              <a:lnSpc>
                <a:spcPts val="5240"/>
              </a:lnSpc>
              <a:tabLst>
                <a:tab pos="3451860" algn="l"/>
              </a:tabLst>
            </a:pPr>
            <a:r>
              <a:rPr spc="65" dirty="0"/>
              <a:t>In</a:t>
            </a:r>
            <a:r>
              <a:rPr spc="60" dirty="0"/>
              <a:t>t</a:t>
            </a:r>
            <a:r>
              <a:rPr spc="-125" dirty="0"/>
              <a:t>e</a:t>
            </a:r>
            <a:r>
              <a:rPr dirty="0"/>
              <a:t>r</a:t>
            </a:r>
            <a:r>
              <a:rPr spc="-50" dirty="0"/>
              <a:t>f</a:t>
            </a:r>
            <a:r>
              <a:rPr spc="-170" dirty="0"/>
              <a:t>a</a:t>
            </a:r>
            <a:r>
              <a:rPr spc="-125" dirty="0"/>
              <a:t>c</a:t>
            </a:r>
            <a:r>
              <a:rPr spc="-85" dirty="0"/>
              <a:t>in</a:t>
            </a:r>
            <a:r>
              <a:rPr spc="-229" dirty="0"/>
              <a:t>g </a:t>
            </a:r>
            <a:r>
              <a:rPr spc="-170" dirty="0"/>
              <a:t>a</a:t>
            </a:r>
            <a:r>
              <a:rPr spc="45" dirty="0"/>
              <a:t>nd	</a:t>
            </a:r>
            <a:r>
              <a:rPr spc="-204" dirty="0"/>
              <a:t>A</a:t>
            </a:r>
            <a:r>
              <a:rPr dirty="0"/>
              <a:t>ddr</a:t>
            </a:r>
            <a:r>
              <a:rPr spc="-125" dirty="0"/>
              <a:t>e</a:t>
            </a:r>
            <a:r>
              <a:rPr spc="-114" dirty="0"/>
              <a:t>ss</a:t>
            </a:r>
            <a:r>
              <a:rPr spc="-85" dirty="0"/>
              <a:t>in</a:t>
            </a:r>
            <a:r>
              <a:rPr spc="-229" dirty="0"/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3139" y="2043571"/>
            <a:ext cx="7890509" cy="37484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54965" algn="l"/>
              </a:tabLst>
            </a:pPr>
            <a:r>
              <a:rPr sz="1500" spc="-6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500" spc="-6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Verdana"/>
                <a:cs typeface="Verdana"/>
              </a:rPr>
              <a:t>To read </a:t>
            </a:r>
            <a:r>
              <a:rPr sz="2000" spc="-5" dirty="0">
                <a:latin typeface="Verdana"/>
                <a:cs typeface="Verdana"/>
              </a:rPr>
              <a:t>(receive) binary data from </a:t>
            </a:r>
            <a:r>
              <a:rPr sz="2000" dirty="0">
                <a:latin typeface="Verdana"/>
                <a:cs typeface="Verdana"/>
              </a:rPr>
              <a:t>an </a:t>
            </a:r>
            <a:r>
              <a:rPr sz="2000" spc="-5" dirty="0">
                <a:latin typeface="Verdana"/>
                <a:cs typeface="Verdana"/>
              </a:rPr>
              <a:t>input</a:t>
            </a:r>
            <a:r>
              <a:rPr sz="2000" spc="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peripheral</a:t>
            </a:r>
            <a:endParaRPr sz="2000">
              <a:latin typeface="Verdana"/>
              <a:cs typeface="Verdana"/>
            </a:endParaRPr>
          </a:p>
          <a:p>
            <a:pPr marL="748665" marR="170815" indent="-279400" algn="just">
              <a:lnSpc>
                <a:spcPct val="89500"/>
              </a:lnSpc>
              <a:spcBef>
                <a:spcPts val="380"/>
              </a:spcBef>
            </a:pPr>
            <a:r>
              <a:rPr sz="1350" spc="-50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350" spc="59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MPU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places the address </a:t>
            </a:r>
            <a:r>
              <a:rPr sz="1800" spc="-5" dirty="0">
                <a:latin typeface="Verdana"/>
                <a:cs typeface="Verdana"/>
              </a:rPr>
              <a:t>of </a:t>
            </a:r>
            <a:r>
              <a:rPr sz="1800" dirty="0">
                <a:latin typeface="Verdana"/>
                <a:cs typeface="Verdana"/>
              </a:rPr>
              <a:t>an </a:t>
            </a:r>
            <a:r>
              <a:rPr sz="1800" spc="-5" dirty="0">
                <a:latin typeface="Verdana"/>
                <a:cs typeface="Verdana"/>
              </a:rPr>
              <a:t>input port on the address bus, 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enables the </a:t>
            </a:r>
            <a:r>
              <a:rPr sz="1800" spc="-5" dirty="0">
                <a:latin typeface="Verdana"/>
                <a:cs typeface="Verdana"/>
              </a:rPr>
              <a:t>input port by asserting the </a:t>
            </a:r>
            <a:r>
              <a:rPr sz="1800" dirty="0">
                <a:latin typeface="Verdana"/>
                <a:cs typeface="Verdana"/>
              </a:rPr>
              <a:t>RD </a:t>
            </a:r>
            <a:r>
              <a:rPr sz="1800" spc="-5" dirty="0">
                <a:latin typeface="Verdana"/>
                <a:cs typeface="Verdana"/>
              </a:rPr>
              <a:t>signal, </a:t>
            </a:r>
            <a:r>
              <a:rPr sz="1800" dirty="0">
                <a:latin typeface="Verdana"/>
                <a:cs typeface="Verdana"/>
              </a:rPr>
              <a:t>and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reads  data </a:t>
            </a:r>
            <a:r>
              <a:rPr sz="1800" dirty="0">
                <a:latin typeface="Verdana"/>
                <a:cs typeface="Verdana"/>
              </a:rPr>
              <a:t>using </a:t>
            </a:r>
            <a:r>
              <a:rPr sz="1800" spc="-5" dirty="0">
                <a:latin typeface="Verdana"/>
                <a:cs typeface="Verdana"/>
              </a:rPr>
              <a:t>the data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bus.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354965" algn="l"/>
              </a:tabLst>
            </a:pPr>
            <a:r>
              <a:rPr sz="1500" spc="-6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500" spc="-6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latin typeface="Verdana"/>
                <a:cs typeface="Verdana"/>
              </a:rPr>
              <a:t>To </a:t>
            </a:r>
            <a:r>
              <a:rPr sz="2000" spc="-5" dirty="0">
                <a:latin typeface="Verdana"/>
                <a:cs typeface="Verdana"/>
              </a:rPr>
              <a:t>write (send) binary data to </a:t>
            </a:r>
            <a:r>
              <a:rPr sz="2000" dirty="0">
                <a:latin typeface="Verdana"/>
                <a:cs typeface="Verdana"/>
              </a:rPr>
              <a:t>an </a:t>
            </a:r>
            <a:r>
              <a:rPr sz="2000" spc="-5" dirty="0">
                <a:latin typeface="Verdana"/>
                <a:cs typeface="Verdana"/>
              </a:rPr>
              <a:t>output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peripheral</a:t>
            </a:r>
            <a:endParaRPr sz="2000">
              <a:latin typeface="Verdana"/>
              <a:cs typeface="Verdana"/>
            </a:endParaRPr>
          </a:p>
          <a:p>
            <a:pPr marL="748665" marR="5080" indent="-279400">
              <a:lnSpc>
                <a:spcPct val="89500"/>
              </a:lnSpc>
              <a:spcBef>
                <a:spcPts val="400"/>
              </a:spcBef>
            </a:pPr>
            <a:r>
              <a:rPr sz="1350" spc="-50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350" spc="59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Verdana"/>
                <a:cs typeface="Verdana"/>
              </a:rPr>
              <a:t>MPU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places the address </a:t>
            </a:r>
            <a:r>
              <a:rPr sz="1800" spc="-5" dirty="0">
                <a:latin typeface="Verdana"/>
                <a:cs typeface="Verdana"/>
              </a:rPr>
              <a:t>of </a:t>
            </a:r>
            <a:r>
              <a:rPr sz="1800" dirty="0">
                <a:latin typeface="Verdana"/>
                <a:cs typeface="Verdana"/>
              </a:rPr>
              <a:t>an </a:t>
            </a:r>
            <a:r>
              <a:rPr sz="1800" spc="-5" dirty="0">
                <a:latin typeface="Verdana"/>
                <a:cs typeface="Verdana"/>
              </a:rPr>
              <a:t>output port on the address bus, 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places data </a:t>
            </a:r>
            <a:r>
              <a:rPr sz="1800" spc="-5" dirty="0">
                <a:latin typeface="Verdana"/>
                <a:cs typeface="Verdana"/>
              </a:rPr>
              <a:t>on data bus, </a:t>
            </a:r>
            <a:r>
              <a:rPr sz="1800" dirty="0">
                <a:latin typeface="Verdana"/>
                <a:cs typeface="Verdana"/>
              </a:rPr>
              <a:t>and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asserts the </a:t>
            </a:r>
            <a:r>
              <a:rPr sz="1800" dirty="0">
                <a:solidFill>
                  <a:srgbClr val="0066FF"/>
                </a:solidFill>
                <a:latin typeface="Verdana"/>
                <a:cs typeface="Verdana"/>
              </a:rPr>
              <a:t>WR </a:t>
            </a:r>
            <a:r>
              <a:rPr sz="1800" spc="-5" dirty="0">
                <a:latin typeface="Verdana"/>
                <a:cs typeface="Verdana"/>
              </a:rPr>
              <a:t>signal to enable  the output port.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354965" algn="l"/>
              </a:tabLst>
            </a:pPr>
            <a:r>
              <a:rPr sz="1500" spc="-6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500" spc="-6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latin typeface="Verdana"/>
                <a:cs typeface="Verdana"/>
              </a:rPr>
              <a:t>Remember: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70"/>
              </a:spcBef>
            </a:pPr>
            <a:r>
              <a:rPr sz="1350" spc="-50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350" spc="58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Writing to the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port</a:t>
            </a:r>
            <a:endParaRPr sz="18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215"/>
              </a:spcBef>
            </a:pPr>
            <a:r>
              <a:rPr sz="1050" spc="-475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050" spc="300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Verdana"/>
                <a:cs typeface="Verdana"/>
              </a:rPr>
              <a:t>When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dirty="0">
                <a:latin typeface="Verdana"/>
                <a:cs typeface="Verdana"/>
              </a:rPr>
              <a:t>MPU </a:t>
            </a:r>
            <a:r>
              <a:rPr sz="1600" spc="-5" dirty="0">
                <a:latin typeface="Verdana"/>
                <a:cs typeface="Verdana"/>
              </a:rPr>
              <a:t>sends out or transfers data to </a:t>
            </a:r>
            <a:r>
              <a:rPr sz="1600" dirty="0">
                <a:latin typeface="Verdana"/>
                <a:cs typeface="Verdana"/>
              </a:rPr>
              <a:t>an </a:t>
            </a:r>
            <a:r>
              <a:rPr sz="1600" spc="-5" dirty="0">
                <a:latin typeface="Verdana"/>
                <a:cs typeface="Verdana"/>
              </a:rPr>
              <a:t>output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port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204"/>
              </a:spcBef>
            </a:pPr>
            <a:r>
              <a:rPr sz="1350" spc="-50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350" spc="58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Verdana"/>
                <a:cs typeface="Verdana"/>
              </a:rPr>
              <a:t>Reading from the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port</a:t>
            </a:r>
            <a:endParaRPr sz="18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215"/>
              </a:spcBef>
            </a:pPr>
            <a:r>
              <a:rPr sz="1050" spc="-475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050" spc="300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latin typeface="Verdana"/>
                <a:cs typeface="Verdana"/>
              </a:rPr>
              <a:t>When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dirty="0">
                <a:latin typeface="Verdana"/>
                <a:cs typeface="Verdana"/>
              </a:rPr>
              <a:t>MPU </a:t>
            </a:r>
            <a:r>
              <a:rPr sz="1600" spc="-5" dirty="0">
                <a:latin typeface="Verdana"/>
                <a:cs typeface="Verdana"/>
              </a:rPr>
              <a:t>receives data from </a:t>
            </a:r>
            <a:r>
              <a:rPr sz="1600" dirty="0">
                <a:latin typeface="Verdana"/>
                <a:cs typeface="Verdana"/>
              </a:rPr>
              <a:t>an </a:t>
            </a:r>
            <a:r>
              <a:rPr sz="1600" spc="-5" dirty="0">
                <a:latin typeface="Verdana"/>
                <a:cs typeface="Verdana"/>
              </a:rPr>
              <a:t>input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port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5894" y="721868"/>
            <a:ext cx="626681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Communication</a:t>
            </a:r>
            <a:r>
              <a:rPr spc="-385" dirty="0"/>
              <a:t> </a:t>
            </a:r>
            <a:r>
              <a:rPr spc="-190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833817"/>
            <a:ext cx="5893435" cy="456120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155" dirty="0">
                <a:latin typeface="Trebuchet MS"/>
                <a:cs typeface="Trebuchet MS"/>
              </a:rPr>
              <a:t>Timing </a:t>
            </a:r>
            <a:r>
              <a:rPr sz="3400" spc="-125" dirty="0">
                <a:latin typeface="Trebuchet MS"/>
                <a:cs typeface="Trebuchet MS"/>
              </a:rPr>
              <a:t>in </a:t>
            </a:r>
            <a:r>
              <a:rPr sz="3400" spc="-155" dirty="0">
                <a:latin typeface="Trebuchet MS"/>
                <a:cs typeface="Trebuchet MS"/>
              </a:rPr>
              <a:t>serial</a:t>
            </a:r>
            <a:r>
              <a:rPr sz="3400" spc="-505" dirty="0">
                <a:latin typeface="Trebuchet MS"/>
                <a:cs typeface="Trebuchet MS"/>
              </a:rPr>
              <a:t> </a:t>
            </a:r>
            <a:r>
              <a:rPr sz="3400" spc="-135" dirty="0">
                <a:latin typeface="Trebuchet MS"/>
                <a:cs typeface="Trebuchet MS"/>
              </a:rPr>
              <a:t>communication</a:t>
            </a:r>
            <a:endParaRPr sz="34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85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75" dirty="0">
                <a:latin typeface="Trebuchet MS"/>
                <a:cs typeface="Trebuchet MS"/>
              </a:rPr>
              <a:t>Synchronous</a:t>
            </a:r>
            <a:r>
              <a:rPr sz="2950" spc="-204" dirty="0">
                <a:latin typeface="Trebuchet MS"/>
                <a:cs typeface="Trebuchet MS"/>
              </a:rPr>
              <a:t> </a:t>
            </a:r>
            <a:r>
              <a:rPr sz="2950" spc="-130" dirty="0">
                <a:latin typeface="Trebuchet MS"/>
                <a:cs typeface="Trebuchet MS"/>
              </a:rPr>
              <a:t>Serial</a:t>
            </a:r>
            <a:endParaRPr sz="29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55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70" dirty="0">
                <a:latin typeface="Trebuchet MS"/>
                <a:cs typeface="Trebuchet MS"/>
              </a:rPr>
              <a:t>Asynchronous</a:t>
            </a:r>
            <a:r>
              <a:rPr sz="2950" spc="-210" dirty="0">
                <a:latin typeface="Trebuchet MS"/>
                <a:cs typeface="Trebuchet MS"/>
              </a:rPr>
              <a:t> </a:t>
            </a:r>
            <a:r>
              <a:rPr sz="2950" spc="-130" dirty="0">
                <a:latin typeface="Trebuchet MS"/>
                <a:cs typeface="Trebuchet MS"/>
              </a:rPr>
              <a:t>Serial</a:t>
            </a:r>
            <a:endParaRPr sz="2950">
              <a:latin typeface="Trebuchet MS"/>
              <a:cs typeface="Trebuchet MS"/>
            </a:endParaRPr>
          </a:p>
          <a:p>
            <a:pPr marL="378460" indent="-36576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125" dirty="0">
                <a:latin typeface="Trebuchet MS"/>
                <a:cs typeface="Trebuchet MS"/>
              </a:rPr>
              <a:t>Rules of </a:t>
            </a:r>
            <a:r>
              <a:rPr sz="3400" spc="-150" dirty="0">
                <a:latin typeface="Trebuchet MS"/>
                <a:cs typeface="Trebuchet MS"/>
              </a:rPr>
              <a:t>Asynch.</a:t>
            </a:r>
            <a:r>
              <a:rPr sz="3400" spc="-509" dirty="0">
                <a:latin typeface="Trebuchet MS"/>
                <a:cs typeface="Trebuchet MS"/>
              </a:rPr>
              <a:t> </a:t>
            </a:r>
            <a:r>
              <a:rPr sz="3400" spc="-135" dirty="0">
                <a:latin typeface="Trebuchet MS"/>
                <a:cs typeface="Trebuchet MS"/>
              </a:rPr>
              <a:t>Protocols</a:t>
            </a:r>
            <a:endParaRPr sz="34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90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100" dirty="0">
                <a:latin typeface="Trebuchet MS"/>
                <a:cs typeface="Trebuchet MS"/>
              </a:rPr>
              <a:t>Synch</a:t>
            </a:r>
            <a:r>
              <a:rPr sz="2950" spc="-285" dirty="0">
                <a:latin typeface="Trebuchet MS"/>
                <a:cs typeface="Trebuchet MS"/>
              </a:rPr>
              <a:t> </a:t>
            </a:r>
            <a:r>
              <a:rPr sz="2950" spc="-140" dirty="0">
                <a:latin typeface="Trebuchet MS"/>
                <a:cs typeface="Trebuchet MS"/>
              </a:rPr>
              <a:t>bit</a:t>
            </a:r>
            <a:endParaRPr sz="29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55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140" dirty="0">
                <a:latin typeface="Trebuchet MS"/>
                <a:cs typeface="Trebuchet MS"/>
              </a:rPr>
              <a:t>Parity</a:t>
            </a:r>
            <a:r>
              <a:rPr sz="2950" spc="-305" dirty="0">
                <a:latin typeface="Trebuchet MS"/>
                <a:cs typeface="Trebuchet MS"/>
              </a:rPr>
              <a:t> </a:t>
            </a:r>
            <a:r>
              <a:rPr sz="2950" spc="-140" dirty="0">
                <a:latin typeface="Trebuchet MS"/>
                <a:cs typeface="Trebuchet MS"/>
              </a:rPr>
              <a:t>bit</a:t>
            </a:r>
            <a:endParaRPr sz="29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80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75" dirty="0">
                <a:latin typeface="Trebuchet MS"/>
                <a:cs typeface="Trebuchet MS"/>
              </a:rPr>
              <a:t>Baud</a:t>
            </a:r>
            <a:r>
              <a:rPr sz="2950" spc="-204" dirty="0">
                <a:latin typeface="Trebuchet MS"/>
                <a:cs typeface="Trebuchet MS"/>
              </a:rPr>
              <a:t> </a:t>
            </a:r>
            <a:r>
              <a:rPr sz="2950" spc="-165" dirty="0">
                <a:latin typeface="Trebuchet MS"/>
                <a:cs typeface="Trebuchet MS"/>
              </a:rPr>
              <a:t>rate</a:t>
            </a:r>
            <a:endParaRPr sz="29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755"/>
              </a:spcBef>
              <a:buFont typeface="Arial"/>
              <a:buChar char="–"/>
              <a:tabLst>
                <a:tab pos="805180" algn="l"/>
              </a:tabLst>
            </a:pPr>
            <a:r>
              <a:rPr sz="2950" spc="-114" dirty="0">
                <a:latin typeface="Trebuchet MS"/>
                <a:cs typeface="Trebuchet MS"/>
              </a:rPr>
              <a:t>Data</a:t>
            </a:r>
            <a:r>
              <a:rPr sz="2950" spc="-215" dirty="0">
                <a:latin typeface="Trebuchet MS"/>
                <a:cs typeface="Trebuchet MS"/>
              </a:rPr>
              <a:t> </a:t>
            </a:r>
            <a:r>
              <a:rPr sz="2950" spc="-140" dirty="0">
                <a:latin typeface="Trebuchet MS"/>
                <a:cs typeface="Trebuchet MS"/>
              </a:rPr>
              <a:t>bit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1144" y="4629911"/>
            <a:ext cx="4434840" cy="86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0167" y="5995415"/>
            <a:ext cx="5788152" cy="765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3975" y="721868"/>
            <a:ext cx="507174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Parity </a:t>
            </a:r>
            <a:r>
              <a:rPr spc="-155" dirty="0"/>
              <a:t>and </a:t>
            </a:r>
            <a:r>
              <a:rPr spc="-150" dirty="0"/>
              <a:t>Baud</a:t>
            </a:r>
            <a:r>
              <a:rPr spc="-725" dirty="0"/>
              <a:t> </a:t>
            </a:r>
            <a:r>
              <a:rPr spc="-254" dirty="0"/>
              <a:t>Rate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446771"/>
            <a:ext cx="5887720" cy="338645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550" spc="-130" dirty="0">
                <a:latin typeface="Trebuchet MS"/>
                <a:cs typeface="Trebuchet MS"/>
              </a:rPr>
              <a:t>Parity</a:t>
            </a:r>
            <a:endParaRPr sz="2550">
              <a:latin typeface="Trebuchet MS"/>
              <a:cs typeface="Trebuchet MS"/>
            </a:endParaRPr>
          </a:p>
          <a:p>
            <a:pPr marL="500380">
              <a:lnSpc>
                <a:spcPct val="100000"/>
              </a:lnSpc>
              <a:spcBef>
                <a:spcPts val="580"/>
              </a:spcBef>
              <a:tabLst>
                <a:tab pos="804545" algn="l"/>
              </a:tabLst>
            </a:pPr>
            <a:r>
              <a:rPr sz="2100" spc="20" dirty="0">
                <a:latin typeface="Arial"/>
                <a:cs typeface="Arial"/>
              </a:rPr>
              <a:t>–	</a:t>
            </a:r>
            <a:r>
              <a:rPr sz="2100" spc="-85" dirty="0">
                <a:latin typeface="Trebuchet MS"/>
                <a:cs typeface="Trebuchet MS"/>
              </a:rPr>
              <a:t>Even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95" dirty="0">
                <a:latin typeface="Trebuchet MS"/>
                <a:cs typeface="Trebuchet MS"/>
              </a:rPr>
              <a:t>Parity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200" dirty="0">
                <a:latin typeface="Trebuchet MS"/>
                <a:cs typeface="Trebuchet MS"/>
              </a:rPr>
              <a:t>: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10101010101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35" dirty="0">
                <a:latin typeface="Wingdings"/>
                <a:cs typeface="Wingdings"/>
              </a:rPr>
              <a:t>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6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one’s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35" dirty="0">
                <a:latin typeface="Wingdings"/>
                <a:cs typeface="Wingdings"/>
              </a:rPr>
              <a:t>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EP=0</a:t>
            </a:r>
            <a:endParaRPr sz="2100">
              <a:latin typeface="Trebuchet MS"/>
              <a:cs typeface="Trebuchet MS"/>
            </a:endParaRPr>
          </a:p>
          <a:p>
            <a:pPr marL="500380">
              <a:lnSpc>
                <a:spcPct val="100000"/>
              </a:lnSpc>
              <a:spcBef>
                <a:spcPts val="555"/>
              </a:spcBef>
              <a:tabLst>
                <a:tab pos="804545" algn="l"/>
              </a:tabLst>
            </a:pPr>
            <a:r>
              <a:rPr sz="2100" spc="20" dirty="0">
                <a:latin typeface="Arial"/>
                <a:cs typeface="Arial"/>
              </a:rPr>
              <a:t>–	</a:t>
            </a:r>
            <a:r>
              <a:rPr sz="2100" spc="-40" dirty="0">
                <a:latin typeface="Trebuchet MS"/>
                <a:cs typeface="Trebuchet MS"/>
              </a:rPr>
              <a:t>Odd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95" dirty="0">
                <a:latin typeface="Trebuchet MS"/>
                <a:cs typeface="Trebuchet MS"/>
              </a:rPr>
              <a:t>Parity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200" dirty="0">
                <a:latin typeface="Trebuchet MS"/>
                <a:cs typeface="Trebuchet MS"/>
              </a:rPr>
              <a:t>: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01010101010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35" dirty="0">
                <a:latin typeface="Wingdings"/>
                <a:cs typeface="Wingdings"/>
              </a:rPr>
              <a:t>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5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one’s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35" dirty="0">
                <a:latin typeface="Wingdings"/>
                <a:cs typeface="Wingdings"/>
              </a:rPr>
              <a:t>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spc="-35" dirty="0">
                <a:latin typeface="Trebuchet MS"/>
                <a:cs typeface="Trebuchet MS"/>
              </a:rPr>
              <a:t>OP=0</a:t>
            </a:r>
            <a:endParaRPr sz="2100">
              <a:latin typeface="Trebuchet MS"/>
              <a:cs typeface="Trebuchet MS"/>
            </a:endParaRPr>
          </a:p>
          <a:p>
            <a:pPr marL="378460" indent="-36576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550" spc="-75" dirty="0">
                <a:latin typeface="Trebuchet MS"/>
                <a:cs typeface="Trebuchet MS"/>
              </a:rPr>
              <a:t>Baud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40" dirty="0">
                <a:latin typeface="Trebuchet MS"/>
                <a:cs typeface="Trebuchet MS"/>
              </a:rPr>
              <a:t>Rate</a:t>
            </a:r>
            <a:endParaRPr sz="25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65" dirty="0">
                <a:latin typeface="Trebuchet MS"/>
                <a:cs typeface="Trebuchet MS"/>
              </a:rPr>
              <a:t>Pulse </a:t>
            </a:r>
            <a:r>
              <a:rPr sz="2100" spc="-70" dirty="0">
                <a:latin typeface="Trebuchet MS"/>
                <a:cs typeface="Trebuchet MS"/>
              </a:rPr>
              <a:t>per</a:t>
            </a:r>
            <a:r>
              <a:rPr sz="2100" spc="-245" dirty="0"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second</a:t>
            </a:r>
            <a:endParaRPr sz="21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40" dirty="0">
                <a:latin typeface="Trebuchet MS"/>
                <a:cs typeface="Trebuchet MS"/>
              </a:rPr>
              <a:t>In </a:t>
            </a:r>
            <a:r>
              <a:rPr sz="2100" spc="-100" dirty="0">
                <a:latin typeface="Trebuchet MS"/>
                <a:cs typeface="Trebuchet MS"/>
              </a:rPr>
              <a:t>digital </a:t>
            </a:r>
            <a:r>
              <a:rPr sz="2100" spc="-90" dirty="0">
                <a:latin typeface="Trebuchet MS"/>
                <a:cs typeface="Trebuchet MS"/>
              </a:rPr>
              <a:t>world: </a:t>
            </a:r>
            <a:r>
              <a:rPr sz="2100" spc="-70" dirty="0">
                <a:latin typeface="Trebuchet MS"/>
                <a:cs typeface="Trebuchet MS"/>
              </a:rPr>
              <a:t>Bits per</a:t>
            </a:r>
            <a:r>
              <a:rPr sz="2100" spc="-475" dirty="0"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second</a:t>
            </a:r>
            <a:endParaRPr sz="21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25" dirty="0">
                <a:latin typeface="Trebuchet MS"/>
                <a:cs typeface="Trebuchet MS"/>
              </a:rPr>
              <a:t>9600 </a:t>
            </a:r>
            <a:r>
              <a:rPr sz="2100" spc="-55" dirty="0">
                <a:latin typeface="Trebuchet MS"/>
                <a:cs typeface="Trebuchet MS"/>
              </a:rPr>
              <a:t>baud </a:t>
            </a:r>
            <a:r>
              <a:rPr sz="2100" spc="35" dirty="0">
                <a:latin typeface="Wingdings"/>
                <a:cs typeface="Wingdings"/>
              </a:rPr>
              <a:t>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9600 </a:t>
            </a:r>
            <a:r>
              <a:rPr sz="2100" spc="-45" dirty="0">
                <a:latin typeface="Trebuchet MS"/>
                <a:cs typeface="Trebuchet MS"/>
              </a:rPr>
              <a:t>bps or </a:t>
            </a:r>
            <a:r>
              <a:rPr sz="2100" spc="-25" dirty="0">
                <a:latin typeface="Trebuchet MS"/>
                <a:cs typeface="Trebuchet MS"/>
              </a:rPr>
              <a:t>104 </a:t>
            </a:r>
            <a:r>
              <a:rPr sz="2100" dirty="0">
                <a:latin typeface="Trebuchet MS"/>
                <a:cs typeface="Trebuchet MS"/>
              </a:rPr>
              <a:t>µs </a:t>
            </a:r>
            <a:r>
              <a:rPr sz="2100" spc="-70" dirty="0">
                <a:latin typeface="Trebuchet MS"/>
                <a:cs typeface="Trebuchet MS"/>
              </a:rPr>
              <a:t>per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130" dirty="0">
                <a:latin typeface="Trebuchet MS"/>
                <a:cs typeface="Trebuchet MS"/>
              </a:rPr>
              <a:t>bit.</a:t>
            </a:r>
            <a:endParaRPr sz="2100">
              <a:latin typeface="Trebuchet MS"/>
              <a:cs typeface="Trebuchet MS"/>
            </a:endParaRPr>
          </a:p>
          <a:p>
            <a:pPr marL="378460" indent="-36576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550" spc="-95" dirty="0">
                <a:latin typeface="Trebuchet MS"/>
                <a:cs typeface="Trebuchet MS"/>
              </a:rPr>
              <a:t>Synch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25" dirty="0">
                <a:latin typeface="Trebuchet MS"/>
                <a:cs typeface="Trebuchet MS"/>
              </a:rPr>
              <a:t>bit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596" y="4811674"/>
            <a:ext cx="5746750" cy="80581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645"/>
              </a:spcBef>
              <a:buFont typeface="Arial"/>
              <a:buChar char="–"/>
              <a:tabLst>
                <a:tab pos="316865" algn="l"/>
                <a:tab pos="317500" algn="l"/>
              </a:tabLst>
            </a:pPr>
            <a:r>
              <a:rPr sz="2100" spc="-80" dirty="0">
                <a:latin typeface="Trebuchet MS"/>
                <a:cs typeface="Trebuchet MS"/>
              </a:rPr>
              <a:t>Required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to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85" dirty="0">
                <a:latin typeface="Trebuchet MS"/>
                <a:cs typeface="Trebuchet MS"/>
              </a:rPr>
              <a:t>define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the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beginning/end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of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the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95" dirty="0">
                <a:latin typeface="Trebuchet MS"/>
                <a:cs typeface="Trebuchet MS"/>
              </a:rPr>
              <a:t>data</a:t>
            </a:r>
            <a:endParaRPr sz="2100">
              <a:latin typeface="Trebuchet MS"/>
              <a:cs typeface="Trebuchet MS"/>
            </a:endParaRPr>
          </a:p>
          <a:p>
            <a:pPr marL="317500" indent="-30480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316865" algn="l"/>
                <a:tab pos="317500" algn="l"/>
              </a:tabLst>
            </a:pPr>
            <a:r>
              <a:rPr sz="2100" spc="-80" dirty="0">
                <a:latin typeface="Trebuchet MS"/>
                <a:cs typeface="Trebuchet MS"/>
              </a:rPr>
              <a:t>the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start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-95" dirty="0">
                <a:latin typeface="Trebuchet MS"/>
                <a:cs typeface="Trebuchet MS"/>
              </a:rPr>
              <a:t>bit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-120" dirty="0">
                <a:latin typeface="Trebuchet MS"/>
                <a:cs typeface="Trebuchet MS"/>
              </a:rPr>
              <a:t>[LOW]</a:t>
            </a:r>
            <a:r>
              <a:rPr sz="2100" b="1" spc="-155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and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the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b="1" spc="-85" dirty="0">
                <a:latin typeface="Trebuchet MS"/>
                <a:cs typeface="Trebuchet MS"/>
              </a:rPr>
              <a:t>stop</a:t>
            </a:r>
            <a:r>
              <a:rPr sz="2100" b="1" spc="-155" dirty="0">
                <a:latin typeface="Trebuchet MS"/>
                <a:cs typeface="Trebuchet MS"/>
              </a:rPr>
              <a:t> </a:t>
            </a:r>
            <a:r>
              <a:rPr sz="2100" b="1" spc="-95" dirty="0">
                <a:latin typeface="Trebuchet MS"/>
                <a:cs typeface="Trebuchet MS"/>
              </a:rPr>
              <a:t>bit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-95" dirty="0">
                <a:latin typeface="Trebuchet MS"/>
                <a:cs typeface="Trebuchet MS"/>
              </a:rPr>
              <a:t>[HIGH]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511" y="5867400"/>
            <a:ext cx="9485376" cy="1234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23811" y="2733039"/>
            <a:ext cx="2794635" cy="128079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90"/>
              </a:spcBef>
            </a:pPr>
            <a:r>
              <a:rPr sz="1900" b="1" spc="-145" dirty="0">
                <a:solidFill>
                  <a:srgbClr val="555555"/>
                </a:solidFill>
                <a:latin typeface="Trebuchet MS"/>
                <a:cs typeface="Trebuchet MS"/>
              </a:rPr>
              <a:t>9600 </a:t>
            </a:r>
            <a:r>
              <a:rPr sz="1900" b="1" spc="-95" dirty="0">
                <a:solidFill>
                  <a:srgbClr val="555555"/>
                </a:solidFill>
                <a:latin typeface="Trebuchet MS"/>
                <a:cs typeface="Trebuchet MS"/>
              </a:rPr>
              <a:t>8N1 </a:t>
            </a:r>
            <a:r>
              <a:rPr sz="1900" b="1" spc="254" dirty="0">
                <a:solidFill>
                  <a:srgbClr val="555555"/>
                </a:solidFill>
                <a:latin typeface="Trebuchet MS"/>
                <a:cs typeface="Trebuchet MS"/>
              </a:rPr>
              <a:t>–</a:t>
            </a:r>
            <a:r>
              <a:rPr sz="1900" b="1" spc="-165" dirty="0">
                <a:solidFill>
                  <a:srgbClr val="555555"/>
                </a:solidFill>
                <a:latin typeface="Trebuchet MS"/>
                <a:cs typeface="Trebuchet MS"/>
              </a:rPr>
              <a:t> </a:t>
            </a:r>
            <a:r>
              <a:rPr sz="1900" b="1" spc="-145" dirty="0">
                <a:solidFill>
                  <a:srgbClr val="555555"/>
                </a:solidFill>
                <a:latin typeface="Trebuchet MS"/>
                <a:cs typeface="Trebuchet MS"/>
              </a:rPr>
              <a:t>9600 </a:t>
            </a:r>
            <a:r>
              <a:rPr sz="1900" b="1" spc="-40" dirty="0">
                <a:solidFill>
                  <a:srgbClr val="555555"/>
                </a:solidFill>
                <a:latin typeface="Trebuchet MS"/>
                <a:cs typeface="Trebuchet MS"/>
              </a:rPr>
              <a:t>bps/</a:t>
            </a:r>
            <a:endParaRPr sz="1900">
              <a:latin typeface="Trebuchet MS"/>
              <a:cs typeface="Trebuchet MS"/>
            </a:endParaRPr>
          </a:p>
          <a:p>
            <a:pPr marL="97155" marR="615315">
              <a:lnSpc>
                <a:spcPts val="2300"/>
              </a:lnSpc>
              <a:spcBef>
                <a:spcPts val="85"/>
              </a:spcBef>
            </a:pPr>
            <a:r>
              <a:rPr sz="1900" b="1" spc="-145" dirty="0">
                <a:solidFill>
                  <a:srgbClr val="555555"/>
                </a:solidFill>
                <a:latin typeface="Trebuchet MS"/>
                <a:cs typeface="Trebuchet MS"/>
              </a:rPr>
              <a:t>8 </a:t>
            </a:r>
            <a:r>
              <a:rPr sz="1900" b="1" spc="-85" dirty="0">
                <a:solidFill>
                  <a:srgbClr val="555555"/>
                </a:solidFill>
                <a:latin typeface="Trebuchet MS"/>
                <a:cs typeface="Trebuchet MS"/>
              </a:rPr>
              <a:t>bits </a:t>
            </a:r>
            <a:r>
              <a:rPr sz="1900" b="1" spc="-120" dirty="0">
                <a:solidFill>
                  <a:srgbClr val="555555"/>
                </a:solidFill>
                <a:latin typeface="Trebuchet MS"/>
                <a:cs typeface="Trebuchet MS"/>
              </a:rPr>
              <a:t>per </a:t>
            </a:r>
            <a:r>
              <a:rPr sz="1900" b="1" spc="-85" dirty="0">
                <a:solidFill>
                  <a:srgbClr val="555555"/>
                </a:solidFill>
                <a:latin typeface="Trebuchet MS"/>
                <a:cs typeface="Trebuchet MS"/>
              </a:rPr>
              <a:t>data </a:t>
            </a:r>
            <a:r>
              <a:rPr sz="1900" b="1" spc="80" dirty="0">
                <a:solidFill>
                  <a:srgbClr val="555555"/>
                </a:solidFill>
                <a:latin typeface="Trebuchet MS"/>
                <a:cs typeface="Trebuchet MS"/>
              </a:rPr>
              <a:t>/ </a:t>
            </a:r>
            <a:r>
              <a:rPr sz="1900" b="1" spc="-25" dirty="0">
                <a:solidFill>
                  <a:srgbClr val="555555"/>
                </a:solidFill>
                <a:latin typeface="Trebuchet MS"/>
                <a:cs typeface="Trebuchet MS"/>
              </a:rPr>
              <a:t>No  </a:t>
            </a:r>
            <a:r>
              <a:rPr sz="1900" b="1" spc="-100" dirty="0">
                <a:solidFill>
                  <a:srgbClr val="555555"/>
                </a:solidFill>
                <a:latin typeface="Trebuchet MS"/>
                <a:cs typeface="Trebuchet MS"/>
              </a:rPr>
              <a:t>parity </a:t>
            </a:r>
            <a:r>
              <a:rPr sz="1900" b="1" spc="80" dirty="0">
                <a:solidFill>
                  <a:srgbClr val="555555"/>
                </a:solidFill>
                <a:latin typeface="Trebuchet MS"/>
                <a:cs typeface="Trebuchet MS"/>
              </a:rPr>
              <a:t>/</a:t>
            </a:r>
            <a:r>
              <a:rPr sz="1900" b="1" spc="-320" dirty="0">
                <a:solidFill>
                  <a:srgbClr val="555555"/>
                </a:solidFill>
                <a:latin typeface="Trebuchet MS"/>
                <a:cs typeface="Trebuchet MS"/>
              </a:rPr>
              <a:t> </a:t>
            </a:r>
            <a:r>
              <a:rPr sz="1900" b="1" spc="-90" dirty="0">
                <a:solidFill>
                  <a:srgbClr val="555555"/>
                </a:solidFill>
                <a:latin typeface="Trebuchet MS"/>
                <a:cs typeface="Trebuchet MS"/>
              </a:rPr>
              <a:t>One </a:t>
            </a:r>
            <a:r>
              <a:rPr sz="1900" b="1" spc="-80" dirty="0">
                <a:solidFill>
                  <a:srgbClr val="555555"/>
                </a:solidFill>
                <a:latin typeface="Trebuchet MS"/>
                <a:cs typeface="Trebuchet MS"/>
              </a:rPr>
              <a:t>Stop </a:t>
            </a:r>
            <a:r>
              <a:rPr sz="1900" b="1" spc="-95" dirty="0">
                <a:solidFill>
                  <a:srgbClr val="555555"/>
                </a:solidFill>
                <a:latin typeface="Trebuchet MS"/>
                <a:cs typeface="Trebuchet MS"/>
              </a:rPr>
              <a:t>bit  </a:t>
            </a:r>
            <a:r>
              <a:rPr sz="1900" b="1" spc="-85" dirty="0">
                <a:solidFill>
                  <a:srgbClr val="555555"/>
                </a:solidFill>
                <a:latin typeface="Trebuchet MS"/>
                <a:cs typeface="Trebuchet MS"/>
              </a:rPr>
              <a:t>Always </a:t>
            </a:r>
            <a:r>
              <a:rPr sz="1900" b="1" spc="-75" dirty="0">
                <a:solidFill>
                  <a:srgbClr val="555555"/>
                </a:solidFill>
                <a:latin typeface="Trebuchet MS"/>
                <a:cs typeface="Trebuchet MS"/>
              </a:rPr>
              <a:t>has </a:t>
            </a:r>
            <a:r>
              <a:rPr sz="1900" b="1" spc="-100" dirty="0">
                <a:solidFill>
                  <a:srgbClr val="555555"/>
                </a:solidFill>
                <a:latin typeface="Trebuchet MS"/>
                <a:cs typeface="Trebuchet MS"/>
              </a:rPr>
              <a:t>start</a:t>
            </a:r>
            <a:r>
              <a:rPr sz="1900" b="1" spc="-300" dirty="0">
                <a:solidFill>
                  <a:srgbClr val="555555"/>
                </a:solidFill>
                <a:latin typeface="Trebuchet MS"/>
                <a:cs typeface="Trebuchet MS"/>
              </a:rPr>
              <a:t> </a:t>
            </a:r>
            <a:r>
              <a:rPr sz="1900" b="1" spc="-90" dirty="0">
                <a:solidFill>
                  <a:srgbClr val="555555"/>
                </a:solidFill>
                <a:latin typeface="Trebuchet MS"/>
                <a:cs typeface="Trebuchet MS"/>
              </a:rPr>
              <a:t>bit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94319" y="3989832"/>
            <a:ext cx="252983" cy="18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80426" y="4013390"/>
            <a:ext cx="81280" cy="1694180"/>
          </a:xfrm>
          <a:custGeom>
            <a:avLst/>
            <a:gdLst/>
            <a:ahLst/>
            <a:cxnLst/>
            <a:rect l="l" t="t" r="r" b="b"/>
            <a:pathLst>
              <a:path w="81279" h="1694179">
                <a:moveTo>
                  <a:pt x="27089" y="1612544"/>
                </a:moveTo>
                <a:lnTo>
                  <a:pt x="0" y="1612544"/>
                </a:lnTo>
                <a:lnTo>
                  <a:pt x="40640" y="1693824"/>
                </a:lnTo>
                <a:lnTo>
                  <a:pt x="74504" y="1626095"/>
                </a:lnTo>
                <a:lnTo>
                  <a:pt x="27089" y="1626095"/>
                </a:lnTo>
                <a:lnTo>
                  <a:pt x="27089" y="1612544"/>
                </a:lnTo>
                <a:close/>
              </a:path>
              <a:path w="81279" h="1694179">
                <a:moveTo>
                  <a:pt x="54178" y="0"/>
                </a:moveTo>
                <a:lnTo>
                  <a:pt x="27089" y="0"/>
                </a:lnTo>
                <a:lnTo>
                  <a:pt x="27089" y="1626095"/>
                </a:lnTo>
                <a:lnTo>
                  <a:pt x="54190" y="1626095"/>
                </a:lnTo>
                <a:lnTo>
                  <a:pt x="54178" y="0"/>
                </a:lnTo>
                <a:close/>
              </a:path>
              <a:path w="81279" h="1694179">
                <a:moveTo>
                  <a:pt x="81279" y="1612544"/>
                </a:moveTo>
                <a:lnTo>
                  <a:pt x="54190" y="1612544"/>
                </a:lnTo>
                <a:lnTo>
                  <a:pt x="54190" y="1626095"/>
                </a:lnTo>
                <a:lnTo>
                  <a:pt x="74504" y="1626095"/>
                </a:lnTo>
                <a:lnTo>
                  <a:pt x="81279" y="161254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112" y="721868"/>
            <a:ext cx="246316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Questions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892299"/>
            <a:ext cx="8488045" cy="46018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78460" marR="231775" indent="-365760">
              <a:lnSpc>
                <a:spcPts val="3700"/>
              </a:lnSpc>
              <a:spcBef>
                <a:spcPts val="54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80" dirty="0">
                <a:latin typeface="Trebuchet MS"/>
                <a:cs typeface="Trebuchet MS"/>
              </a:rPr>
              <a:t>What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80" dirty="0">
                <a:latin typeface="Trebuchet MS"/>
                <a:cs typeface="Trebuchet MS"/>
              </a:rPr>
              <a:t>will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30" dirty="0">
                <a:latin typeface="Trebuchet MS"/>
                <a:cs typeface="Trebuchet MS"/>
              </a:rPr>
              <a:t>be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45" dirty="0">
                <a:latin typeface="Trebuchet MS"/>
                <a:cs typeface="Trebuchet MS"/>
              </a:rPr>
              <a:t>the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90" dirty="0">
                <a:latin typeface="Trebuchet MS"/>
                <a:cs typeface="Trebuchet MS"/>
              </a:rPr>
              <a:t>EVEN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parity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value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200" dirty="0">
                <a:latin typeface="Trebuchet MS"/>
                <a:cs typeface="Trebuchet MS"/>
              </a:rPr>
              <a:t>if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60" dirty="0">
                <a:latin typeface="Trebuchet MS"/>
                <a:cs typeface="Trebuchet MS"/>
              </a:rPr>
              <a:t>n=1111  </a:t>
            </a:r>
            <a:r>
              <a:rPr sz="3400" spc="25" dirty="0">
                <a:latin typeface="Trebuchet MS"/>
                <a:cs typeface="Trebuchet MS"/>
              </a:rPr>
              <a:t>1110?</a:t>
            </a:r>
            <a:endParaRPr sz="3400">
              <a:latin typeface="Trebuchet MS"/>
              <a:cs typeface="Trebuchet MS"/>
            </a:endParaRPr>
          </a:p>
          <a:p>
            <a:pPr marL="378460" marR="356870" indent="-365760">
              <a:lnSpc>
                <a:spcPts val="3700"/>
              </a:lnSpc>
              <a:spcBef>
                <a:spcPts val="78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80" dirty="0">
                <a:latin typeface="Trebuchet MS"/>
                <a:cs typeface="Trebuchet MS"/>
              </a:rPr>
              <a:t>What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85" dirty="0">
                <a:latin typeface="Trebuchet MS"/>
                <a:cs typeface="Trebuchet MS"/>
              </a:rPr>
              <a:t>will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30" dirty="0">
                <a:latin typeface="Trebuchet MS"/>
                <a:cs typeface="Trebuchet MS"/>
              </a:rPr>
              <a:t>be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45" dirty="0">
                <a:latin typeface="Trebuchet MS"/>
                <a:cs typeface="Trebuchet MS"/>
              </a:rPr>
              <a:t>the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dirty="0">
                <a:latin typeface="Trebuchet MS"/>
                <a:cs typeface="Trebuchet MS"/>
              </a:rPr>
              <a:t>ODD</a:t>
            </a:r>
            <a:r>
              <a:rPr sz="3400" spc="-245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parity</a:t>
            </a:r>
            <a:r>
              <a:rPr sz="3400" spc="-240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value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200" dirty="0">
                <a:latin typeface="Trebuchet MS"/>
                <a:cs typeface="Trebuchet MS"/>
              </a:rPr>
              <a:t>if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65" dirty="0">
                <a:latin typeface="Trebuchet MS"/>
                <a:cs typeface="Trebuchet MS"/>
              </a:rPr>
              <a:t>n=1111  </a:t>
            </a:r>
            <a:r>
              <a:rPr sz="3400" spc="25" dirty="0">
                <a:latin typeface="Trebuchet MS"/>
                <a:cs typeface="Trebuchet MS"/>
              </a:rPr>
              <a:t>1110?</a:t>
            </a:r>
            <a:endParaRPr sz="3400">
              <a:latin typeface="Trebuchet MS"/>
              <a:cs typeface="Trebuchet MS"/>
            </a:endParaRPr>
          </a:p>
          <a:p>
            <a:pPr marL="378460" marR="5080" indent="-365760">
              <a:lnSpc>
                <a:spcPts val="3670"/>
              </a:lnSpc>
              <a:spcBef>
                <a:spcPts val="83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80" dirty="0">
                <a:latin typeface="Trebuchet MS"/>
                <a:cs typeface="Trebuchet MS"/>
              </a:rPr>
              <a:t>How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05" dirty="0">
                <a:latin typeface="Trebuchet MS"/>
                <a:cs typeface="Trebuchet MS"/>
              </a:rPr>
              <a:t>long</a:t>
            </a:r>
            <a:r>
              <a:rPr sz="3400" spc="-240" dirty="0">
                <a:latin typeface="Trebuchet MS"/>
                <a:cs typeface="Trebuchet MS"/>
              </a:rPr>
              <a:t> </a:t>
            </a:r>
            <a:r>
              <a:rPr sz="3400" spc="-85" dirty="0">
                <a:latin typeface="Trebuchet MS"/>
                <a:cs typeface="Trebuchet MS"/>
              </a:rPr>
              <a:t>does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200" dirty="0">
                <a:latin typeface="Trebuchet MS"/>
                <a:cs typeface="Trebuchet MS"/>
              </a:rPr>
              <a:t>it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210" dirty="0">
                <a:latin typeface="Trebuchet MS"/>
                <a:cs typeface="Trebuchet MS"/>
              </a:rPr>
              <a:t>take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35" dirty="0">
                <a:latin typeface="Trebuchet MS"/>
                <a:cs typeface="Trebuchet MS"/>
              </a:rPr>
              <a:t>to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45" dirty="0">
                <a:latin typeface="Trebuchet MS"/>
                <a:cs typeface="Trebuchet MS"/>
              </a:rPr>
              <a:t>transmit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a</a:t>
            </a:r>
            <a:r>
              <a:rPr sz="3400" spc="-245" dirty="0">
                <a:latin typeface="Trebuchet MS"/>
                <a:cs typeface="Trebuchet MS"/>
              </a:rPr>
              <a:t> </a:t>
            </a:r>
            <a:r>
              <a:rPr sz="3400" spc="-45" dirty="0">
                <a:latin typeface="Trebuchet MS"/>
                <a:cs typeface="Trebuchet MS"/>
              </a:rPr>
              <a:t>1-Mbit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95" dirty="0">
                <a:latin typeface="Trebuchet MS"/>
                <a:cs typeface="Trebuchet MS"/>
              </a:rPr>
              <a:t>file  at </a:t>
            </a:r>
            <a:r>
              <a:rPr sz="3400" spc="-55" dirty="0">
                <a:latin typeface="Trebuchet MS"/>
                <a:cs typeface="Trebuchet MS"/>
              </a:rPr>
              <a:t>9600 </a:t>
            </a:r>
            <a:r>
              <a:rPr sz="3400" spc="-105" dirty="0">
                <a:latin typeface="Trebuchet MS"/>
                <a:cs typeface="Trebuchet MS"/>
              </a:rPr>
              <a:t>baud</a:t>
            </a:r>
            <a:r>
              <a:rPr sz="3400" spc="-500" dirty="0">
                <a:latin typeface="Trebuchet MS"/>
                <a:cs typeface="Trebuchet MS"/>
              </a:rPr>
              <a:t> </a:t>
            </a:r>
            <a:r>
              <a:rPr sz="3400" spc="-95" dirty="0">
                <a:latin typeface="Trebuchet MS"/>
                <a:cs typeface="Trebuchet MS"/>
              </a:rPr>
              <a:t>rate?</a:t>
            </a:r>
            <a:endParaRPr sz="3400">
              <a:latin typeface="Trebuchet MS"/>
              <a:cs typeface="Trebuchet MS"/>
            </a:endParaRPr>
          </a:p>
          <a:p>
            <a:pPr marL="378460" marR="557530" indent="-365760">
              <a:lnSpc>
                <a:spcPct val="90300"/>
              </a:lnSpc>
              <a:spcBef>
                <a:spcPts val="77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400" spc="-245" dirty="0">
                <a:latin typeface="Trebuchet MS"/>
                <a:cs typeface="Trebuchet MS"/>
              </a:rPr>
              <a:t>Let’s </a:t>
            </a:r>
            <a:r>
              <a:rPr sz="3400" spc="-135" dirty="0">
                <a:latin typeface="Trebuchet MS"/>
                <a:cs typeface="Trebuchet MS"/>
              </a:rPr>
              <a:t>say </a:t>
            </a:r>
            <a:r>
              <a:rPr sz="3400" spc="-140" dirty="0">
                <a:latin typeface="Trebuchet MS"/>
                <a:cs typeface="Trebuchet MS"/>
              </a:rPr>
              <a:t>P </a:t>
            </a:r>
            <a:r>
              <a:rPr sz="3400" spc="-135" dirty="0">
                <a:latin typeface="Trebuchet MS"/>
                <a:cs typeface="Trebuchet MS"/>
              </a:rPr>
              <a:t>represents </a:t>
            </a:r>
            <a:r>
              <a:rPr sz="3400" spc="-160" dirty="0">
                <a:latin typeface="Trebuchet MS"/>
                <a:cs typeface="Trebuchet MS"/>
              </a:rPr>
              <a:t>Even </a:t>
            </a:r>
            <a:r>
              <a:rPr sz="3400" spc="-235" dirty="0">
                <a:latin typeface="Trebuchet MS"/>
                <a:cs typeface="Trebuchet MS"/>
              </a:rPr>
              <a:t>Parity. </a:t>
            </a:r>
            <a:r>
              <a:rPr sz="3400" spc="-75" dirty="0">
                <a:latin typeface="Trebuchet MS"/>
                <a:cs typeface="Trebuchet MS"/>
              </a:rPr>
              <a:t>Assume  </a:t>
            </a:r>
            <a:r>
              <a:rPr sz="3400" spc="-165" dirty="0">
                <a:latin typeface="Trebuchet MS"/>
                <a:cs typeface="Trebuchet MS"/>
              </a:rPr>
              <a:t>P=1.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45" dirty="0">
                <a:latin typeface="Trebuchet MS"/>
                <a:cs typeface="Trebuchet MS"/>
              </a:rPr>
              <a:t>Can</a:t>
            </a:r>
            <a:r>
              <a:rPr sz="3400" spc="-245" dirty="0">
                <a:latin typeface="Trebuchet MS"/>
                <a:cs typeface="Trebuchet MS"/>
              </a:rPr>
              <a:t> </a:t>
            </a:r>
            <a:r>
              <a:rPr sz="3400" spc="-145" dirty="0">
                <a:latin typeface="Trebuchet MS"/>
                <a:cs typeface="Trebuchet MS"/>
              </a:rPr>
              <a:t>we</a:t>
            </a:r>
            <a:r>
              <a:rPr sz="3400" spc="-260" dirty="0">
                <a:latin typeface="Trebuchet MS"/>
                <a:cs typeface="Trebuchet MS"/>
              </a:rPr>
              <a:t> </a:t>
            </a:r>
            <a:r>
              <a:rPr sz="3400" spc="-190" dirty="0">
                <a:latin typeface="Trebuchet MS"/>
                <a:cs typeface="Trebuchet MS"/>
              </a:rPr>
              <a:t>accept</a:t>
            </a:r>
            <a:r>
              <a:rPr sz="3400" spc="-250" dirty="0">
                <a:latin typeface="Trebuchet MS"/>
                <a:cs typeface="Trebuchet MS"/>
              </a:rPr>
              <a:t> </a:t>
            </a:r>
            <a:r>
              <a:rPr sz="3400" spc="-125" dirty="0">
                <a:latin typeface="Trebuchet MS"/>
                <a:cs typeface="Trebuchet MS"/>
              </a:rPr>
              <a:t>this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00" dirty="0">
                <a:latin typeface="Trebuchet MS"/>
                <a:cs typeface="Trebuchet MS"/>
              </a:rPr>
              <a:t>as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55" dirty="0">
                <a:latin typeface="Trebuchet MS"/>
                <a:cs typeface="Trebuchet MS"/>
              </a:rPr>
              <a:t>a</a:t>
            </a:r>
            <a:r>
              <a:rPr sz="3400" spc="-245" dirty="0">
                <a:latin typeface="Trebuchet MS"/>
                <a:cs typeface="Trebuchet MS"/>
              </a:rPr>
              <a:t> </a:t>
            </a:r>
            <a:r>
              <a:rPr sz="3400" spc="-180" dirty="0">
                <a:latin typeface="Trebuchet MS"/>
                <a:cs typeface="Trebuchet MS"/>
              </a:rPr>
              <a:t>correct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195" dirty="0">
                <a:latin typeface="Trebuchet MS"/>
                <a:cs typeface="Trebuchet MS"/>
              </a:rPr>
              <a:t>frame:  </a:t>
            </a:r>
            <a:r>
              <a:rPr sz="3400" spc="-55" dirty="0">
                <a:latin typeface="Trebuchet MS"/>
                <a:cs typeface="Trebuchet MS"/>
              </a:rPr>
              <a:t>1101</a:t>
            </a:r>
            <a:r>
              <a:rPr sz="3400" spc="-254" dirty="0">
                <a:latin typeface="Trebuchet MS"/>
                <a:cs typeface="Trebuchet MS"/>
              </a:rPr>
              <a:t> </a:t>
            </a:r>
            <a:r>
              <a:rPr sz="3400" spc="-5" dirty="0">
                <a:latin typeface="Trebuchet MS"/>
                <a:cs typeface="Trebuchet MS"/>
              </a:rPr>
              <a:t>1110P?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135" y="721868"/>
            <a:ext cx="534352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Serial</a:t>
            </a:r>
            <a:r>
              <a:rPr spc="-380" dirty="0"/>
              <a:t> </a:t>
            </a:r>
            <a:r>
              <a:rPr spc="-195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526019"/>
            <a:ext cx="7900034" cy="20650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550" spc="-100" dirty="0">
                <a:latin typeface="Trebuchet MS"/>
                <a:cs typeface="Trebuchet MS"/>
              </a:rPr>
              <a:t>Universal </a:t>
            </a:r>
            <a:r>
              <a:rPr sz="2550" spc="-70" dirty="0">
                <a:latin typeface="Trebuchet MS"/>
                <a:cs typeface="Trebuchet MS"/>
              </a:rPr>
              <a:t>Asynchronous </a:t>
            </a:r>
            <a:r>
              <a:rPr sz="2550" spc="-130" dirty="0">
                <a:latin typeface="Trebuchet MS"/>
                <a:cs typeface="Trebuchet MS"/>
              </a:rPr>
              <a:t>Receiver </a:t>
            </a:r>
            <a:r>
              <a:rPr sz="2550" spc="-80" dirty="0">
                <a:latin typeface="Trebuchet MS"/>
                <a:cs typeface="Trebuchet MS"/>
              </a:rPr>
              <a:t>and</a:t>
            </a:r>
            <a:r>
              <a:rPr sz="2550" spc="-550" dirty="0">
                <a:latin typeface="Trebuchet MS"/>
                <a:cs typeface="Trebuchet MS"/>
              </a:rPr>
              <a:t> </a:t>
            </a:r>
            <a:r>
              <a:rPr sz="2550" spc="-145" dirty="0">
                <a:latin typeface="Trebuchet MS"/>
                <a:cs typeface="Trebuchet MS"/>
              </a:rPr>
              <a:t>Transmitter </a:t>
            </a:r>
            <a:r>
              <a:rPr sz="2550" spc="-130" dirty="0">
                <a:latin typeface="Trebuchet MS"/>
                <a:cs typeface="Trebuchet MS"/>
              </a:rPr>
              <a:t>(UART)</a:t>
            </a:r>
            <a:endParaRPr sz="25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80" dirty="0">
                <a:latin typeface="Trebuchet MS"/>
                <a:cs typeface="Trebuchet MS"/>
              </a:rPr>
              <a:t>UART </a:t>
            </a:r>
            <a:r>
              <a:rPr sz="2100" spc="-65" dirty="0">
                <a:latin typeface="Trebuchet MS"/>
                <a:cs typeface="Trebuchet MS"/>
              </a:rPr>
              <a:t>is</a:t>
            </a:r>
            <a:r>
              <a:rPr sz="2100" spc="-229" dirty="0">
                <a:latin typeface="Trebuchet MS"/>
                <a:cs typeface="Trebuchet MS"/>
              </a:rPr>
              <a:t> </a:t>
            </a:r>
            <a:r>
              <a:rPr sz="2100" spc="-85" dirty="0">
                <a:latin typeface="Trebuchet MS"/>
                <a:cs typeface="Trebuchet MS"/>
              </a:rPr>
              <a:t>programmable.</a:t>
            </a:r>
            <a:endParaRPr sz="21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45" dirty="0">
                <a:latin typeface="Trebuchet MS"/>
                <a:cs typeface="Trebuchet MS"/>
              </a:rPr>
              <a:t>Asynchronous</a:t>
            </a:r>
            <a:endParaRPr sz="21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60" dirty="0">
                <a:latin typeface="Trebuchet MS"/>
                <a:cs typeface="Trebuchet MS"/>
              </a:rPr>
              <a:t>Sender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65" dirty="0">
                <a:latin typeface="Trebuchet MS"/>
                <a:cs typeface="Trebuchet MS"/>
              </a:rPr>
              <a:t>provides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no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clock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signal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to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90" dirty="0">
                <a:latin typeface="Trebuchet MS"/>
                <a:cs typeface="Trebuchet MS"/>
              </a:rPr>
              <a:t>receivers</a:t>
            </a:r>
            <a:endParaRPr sz="210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04545" algn="l"/>
                <a:tab pos="805180" algn="l"/>
              </a:tabLst>
            </a:pPr>
            <a:r>
              <a:rPr sz="2100" spc="-75" dirty="0">
                <a:latin typeface="Trebuchet MS"/>
                <a:cs typeface="Trebuchet MS"/>
              </a:rPr>
              <a:t>FT232R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converts</a:t>
            </a:r>
            <a:r>
              <a:rPr sz="2100" spc="-145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the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80" dirty="0">
                <a:latin typeface="Trebuchet MS"/>
                <a:cs typeface="Trebuchet MS"/>
              </a:rPr>
              <a:t>UART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65" dirty="0">
                <a:latin typeface="Trebuchet MS"/>
                <a:cs typeface="Trebuchet MS"/>
              </a:rPr>
              <a:t>port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to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85" dirty="0">
                <a:latin typeface="Trebuchet MS"/>
                <a:cs typeface="Trebuchet MS"/>
              </a:rPr>
              <a:t>a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standard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15" dirty="0">
                <a:latin typeface="Trebuchet MS"/>
                <a:cs typeface="Trebuchet MS"/>
              </a:rPr>
              <a:t>USB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interface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473" y="4008628"/>
            <a:ext cx="9321457" cy="2840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7447" y="652272"/>
            <a:ext cx="1368552" cy="136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985" y="721868"/>
            <a:ext cx="281749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Data</a:t>
            </a:r>
            <a:r>
              <a:rPr spc="-434" dirty="0"/>
              <a:t> </a:t>
            </a:r>
            <a:r>
              <a:rPr spc="-240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23756" y="7083043"/>
            <a:ext cx="107314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15" dirty="0">
                <a:solidFill>
                  <a:srgbClr val="898989"/>
                </a:solidFill>
                <a:latin typeface="Trebuchet MS"/>
                <a:cs typeface="Trebuchet MS"/>
              </a:rPr>
              <a:t>7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916" y="4864100"/>
            <a:ext cx="173799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350" spc="-110" dirty="0">
                <a:latin typeface="Trebuchet MS"/>
                <a:cs typeface="Trebuchet MS"/>
              </a:rPr>
              <a:t>Data</a:t>
            </a:r>
            <a:r>
              <a:rPr sz="2350" spc="-240" dirty="0">
                <a:latin typeface="Trebuchet MS"/>
                <a:cs typeface="Trebuchet MS"/>
              </a:rPr>
              <a:t> </a:t>
            </a:r>
            <a:r>
              <a:rPr sz="2350" spc="-125" dirty="0">
                <a:latin typeface="Trebuchet MS"/>
                <a:cs typeface="Trebuchet MS"/>
              </a:rPr>
              <a:t>frame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2596" y="5223764"/>
            <a:ext cx="1713864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16865" algn="l"/>
              </a:tabLst>
            </a:pPr>
            <a:r>
              <a:rPr sz="2100" spc="20" dirty="0">
                <a:latin typeface="Arial"/>
                <a:cs typeface="Arial"/>
              </a:rPr>
              <a:t>–	</a:t>
            </a:r>
            <a:r>
              <a:rPr sz="2100" spc="-40" dirty="0">
                <a:latin typeface="Trebuchet MS"/>
                <a:cs typeface="Trebuchet MS"/>
              </a:rPr>
              <a:t>One </a:t>
            </a:r>
            <a:r>
              <a:rPr sz="2100" spc="-95" dirty="0">
                <a:latin typeface="Trebuchet MS"/>
                <a:cs typeface="Trebuchet MS"/>
              </a:rPr>
              <a:t>start</a:t>
            </a:r>
            <a:r>
              <a:rPr sz="2100" spc="-320" dirty="0">
                <a:latin typeface="Trebuchet MS"/>
                <a:cs typeface="Trebuchet MS"/>
              </a:rPr>
              <a:t> </a:t>
            </a:r>
            <a:r>
              <a:rPr sz="2100" spc="-95" dirty="0">
                <a:latin typeface="Trebuchet MS"/>
                <a:cs typeface="Trebuchet MS"/>
              </a:rPr>
              <a:t>bit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2596" y="5546852"/>
            <a:ext cx="529717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16865" algn="l"/>
              </a:tabLst>
            </a:pPr>
            <a:r>
              <a:rPr sz="2100" spc="20" dirty="0">
                <a:latin typeface="Arial"/>
                <a:cs typeface="Arial"/>
              </a:rPr>
              <a:t>–	</a:t>
            </a:r>
            <a:r>
              <a:rPr sz="2100" spc="-80" dirty="0">
                <a:latin typeface="Trebuchet MS"/>
                <a:cs typeface="Trebuchet MS"/>
              </a:rPr>
              <a:t>Data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85" dirty="0">
                <a:latin typeface="Trebuchet MS"/>
                <a:cs typeface="Trebuchet MS"/>
              </a:rPr>
              <a:t>(LSB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100" dirty="0">
                <a:latin typeface="Trebuchet MS"/>
                <a:cs typeface="Trebuchet MS"/>
              </a:rPr>
              <a:t>first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or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MSB,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and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size</a:t>
            </a:r>
            <a:r>
              <a:rPr sz="2100" spc="-150" dirty="0">
                <a:latin typeface="Trebuchet MS"/>
                <a:cs typeface="Trebuchet MS"/>
              </a:rPr>
              <a:t> </a:t>
            </a:r>
            <a:r>
              <a:rPr sz="2100" spc="-70" dirty="0">
                <a:latin typeface="Trebuchet MS"/>
                <a:cs typeface="Trebuchet MS"/>
              </a:rPr>
              <a:t>of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135" dirty="0">
                <a:latin typeface="Trebuchet MS"/>
                <a:cs typeface="Trebuchet MS"/>
              </a:rPr>
              <a:t>7,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135" dirty="0">
                <a:latin typeface="Trebuchet MS"/>
                <a:cs typeface="Trebuchet MS"/>
              </a:rPr>
              <a:t>8,</a:t>
            </a:r>
            <a:r>
              <a:rPr sz="2100" spc="-155" dirty="0">
                <a:latin typeface="Trebuchet MS"/>
                <a:cs typeface="Trebuchet MS"/>
              </a:rPr>
              <a:t> </a:t>
            </a:r>
            <a:r>
              <a:rPr sz="2100" spc="-20" dirty="0">
                <a:latin typeface="Trebuchet MS"/>
                <a:cs typeface="Trebuchet MS"/>
              </a:rPr>
              <a:t>9</a:t>
            </a:r>
            <a:r>
              <a:rPr sz="2100" spc="-160" dirty="0">
                <a:latin typeface="Trebuchet MS"/>
                <a:cs typeface="Trebuchet MS"/>
              </a:rPr>
              <a:t> </a:t>
            </a:r>
            <a:r>
              <a:rPr sz="2100" spc="-85" dirty="0">
                <a:latin typeface="Trebuchet MS"/>
                <a:cs typeface="Trebuchet MS"/>
              </a:rPr>
              <a:t>bits)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596" y="5872988"/>
            <a:ext cx="2465705" cy="677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35"/>
              </a:spcBef>
              <a:buFont typeface="Arial"/>
              <a:buChar char="–"/>
              <a:tabLst>
                <a:tab pos="316865" algn="l"/>
                <a:tab pos="317500" algn="l"/>
              </a:tabLst>
            </a:pPr>
            <a:r>
              <a:rPr sz="2100" spc="-70" dirty="0">
                <a:latin typeface="Trebuchet MS"/>
                <a:cs typeface="Trebuchet MS"/>
              </a:rPr>
              <a:t>Optional </a:t>
            </a:r>
            <a:r>
              <a:rPr sz="2100" spc="-85" dirty="0">
                <a:latin typeface="Trebuchet MS"/>
                <a:cs typeface="Trebuchet MS"/>
              </a:rPr>
              <a:t>parity</a:t>
            </a:r>
            <a:r>
              <a:rPr sz="2100" spc="-315" dirty="0">
                <a:latin typeface="Trebuchet MS"/>
                <a:cs typeface="Trebuchet MS"/>
              </a:rPr>
              <a:t> </a:t>
            </a:r>
            <a:r>
              <a:rPr sz="2100" spc="-95" dirty="0">
                <a:latin typeface="Trebuchet MS"/>
                <a:cs typeface="Trebuchet MS"/>
              </a:rPr>
              <a:t>bit</a:t>
            </a:r>
            <a:endParaRPr sz="2100">
              <a:latin typeface="Trebuchet MS"/>
              <a:cs typeface="Trebuchet MS"/>
            </a:endParaRPr>
          </a:p>
          <a:p>
            <a:pPr marL="317500" indent="-304800">
              <a:lnSpc>
                <a:spcPct val="100000"/>
              </a:lnSpc>
              <a:spcBef>
                <a:spcPts val="50"/>
              </a:spcBef>
              <a:buFont typeface="Arial"/>
              <a:buChar char="–"/>
              <a:tabLst>
                <a:tab pos="316865" algn="l"/>
                <a:tab pos="317500" algn="l"/>
              </a:tabLst>
            </a:pPr>
            <a:r>
              <a:rPr sz="2100" spc="-40" dirty="0">
                <a:latin typeface="Trebuchet MS"/>
                <a:cs typeface="Trebuchet MS"/>
              </a:rPr>
              <a:t>One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or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65" dirty="0">
                <a:latin typeface="Trebuchet MS"/>
                <a:cs typeface="Trebuchet MS"/>
              </a:rPr>
              <a:t>two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stop</a:t>
            </a:r>
            <a:r>
              <a:rPr sz="2100" spc="-170" dirty="0">
                <a:latin typeface="Trebuchet MS"/>
                <a:cs typeface="Trebuchet MS"/>
              </a:rPr>
              <a:t> </a:t>
            </a:r>
            <a:r>
              <a:rPr sz="2100" spc="-95" dirty="0">
                <a:latin typeface="Trebuchet MS"/>
                <a:cs typeface="Trebuchet MS"/>
              </a:rPr>
              <a:t>bit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916" y="3989323"/>
            <a:ext cx="6994525" cy="8991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22195">
              <a:lnSpc>
                <a:spcPct val="100000"/>
              </a:lnSpc>
              <a:spcBef>
                <a:spcPts val="120"/>
              </a:spcBef>
              <a:tabLst>
                <a:tab pos="3726815" algn="l"/>
              </a:tabLst>
            </a:pPr>
            <a:r>
              <a:rPr sz="1900" b="1" spc="-150" dirty="0">
                <a:latin typeface="Trebuchet MS"/>
                <a:cs typeface="Trebuchet MS"/>
              </a:rPr>
              <a:t>Tolerate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-125" dirty="0">
                <a:solidFill>
                  <a:srgbClr val="FF0000"/>
                </a:solidFill>
                <a:latin typeface="Trebuchet MS"/>
                <a:cs typeface="Trebuchet MS"/>
              </a:rPr>
              <a:t>10%	</a:t>
            </a:r>
            <a:r>
              <a:rPr sz="1900" b="1" spc="-125" dirty="0">
                <a:latin typeface="Trebuchet MS"/>
                <a:cs typeface="Trebuchet MS"/>
              </a:rPr>
              <a:t>clock </a:t>
            </a:r>
            <a:r>
              <a:rPr sz="1900" b="1" spc="-90" dirty="0">
                <a:latin typeface="Trebuchet MS"/>
                <a:cs typeface="Trebuchet MS"/>
              </a:rPr>
              <a:t>shift </a:t>
            </a:r>
            <a:r>
              <a:rPr sz="1900" b="1" spc="-95" dirty="0">
                <a:latin typeface="Trebuchet MS"/>
                <a:cs typeface="Trebuchet MS"/>
              </a:rPr>
              <a:t>during</a:t>
            </a:r>
            <a:r>
              <a:rPr sz="1900" b="1" spc="-210" dirty="0">
                <a:latin typeface="Trebuchet MS"/>
                <a:cs typeface="Trebuchet MS"/>
              </a:rPr>
              <a:t> </a:t>
            </a:r>
            <a:r>
              <a:rPr sz="1900" b="1" spc="-90" dirty="0">
                <a:latin typeface="Trebuchet MS"/>
                <a:cs typeface="Trebuchet MS"/>
              </a:rPr>
              <a:t>transmission</a:t>
            </a:r>
            <a:endParaRPr sz="1900">
              <a:latin typeface="Trebuchet MS"/>
              <a:cs typeface="Trebuchet MS"/>
            </a:endParaRPr>
          </a:p>
          <a:p>
            <a:pPr marL="378460" indent="-365760">
              <a:lnSpc>
                <a:spcPct val="100000"/>
              </a:lnSpc>
              <a:spcBef>
                <a:spcPts val="1755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350" spc="-90" dirty="0">
                <a:latin typeface="Trebuchet MS"/>
                <a:cs typeface="Trebuchet MS"/>
              </a:rPr>
              <a:t>Sender</a:t>
            </a:r>
            <a:r>
              <a:rPr sz="2350" spc="-175" dirty="0">
                <a:latin typeface="Trebuchet MS"/>
                <a:cs typeface="Trebuchet MS"/>
              </a:rPr>
              <a:t> </a:t>
            </a:r>
            <a:r>
              <a:rPr sz="2350" spc="-85" dirty="0">
                <a:latin typeface="Trebuchet MS"/>
                <a:cs typeface="Trebuchet MS"/>
              </a:rPr>
              <a:t>and</a:t>
            </a:r>
            <a:r>
              <a:rPr sz="2350" spc="-180" dirty="0">
                <a:latin typeface="Trebuchet MS"/>
                <a:cs typeface="Trebuchet MS"/>
              </a:rPr>
              <a:t> </a:t>
            </a:r>
            <a:r>
              <a:rPr sz="2350" spc="-130" dirty="0">
                <a:latin typeface="Trebuchet MS"/>
                <a:cs typeface="Trebuchet MS"/>
              </a:rPr>
              <a:t>receiver</a:t>
            </a:r>
            <a:r>
              <a:rPr sz="2350" spc="-175" dirty="0">
                <a:latin typeface="Trebuchet MS"/>
                <a:cs typeface="Trebuchet MS"/>
              </a:rPr>
              <a:t> </a:t>
            </a:r>
            <a:r>
              <a:rPr sz="2350" spc="-60" dirty="0">
                <a:latin typeface="Trebuchet MS"/>
                <a:cs typeface="Trebuchet MS"/>
              </a:rPr>
              <a:t>uses</a:t>
            </a:r>
            <a:r>
              <a:rPr sz="2350" spc="-170" dirty="0">
                <a:latin typeface="Trebuchet MS"/>
                <a:cs typeface="Trebuchet MS"/>
              </a:rPr>
              <a:t> </a:t>
            </a:r>
            <a:r>
              <a:rPr sz="2350" spc="-110" dirty="0">
                <a:latin typeface="Trebuchet MS"/>
                <a:cs typeface="Trebuchet MS"/>
              </a:rPr>
              <a:t>the</a:t>
            </a:r>
            <a:r>
              <a:rPr sz="2350" spc="-165" dirty="0">
                <a:latin typeface="Trebuchet MS"/>
                <a:cs typeface="Trebuchet MS"/>
              </a:rPr>
              <a:t> </a:t>
            </a:r>
            <a:r>
              <a:rPr sz="2350" spc="-85" dirty="0">
                <a:latin typeface="Trebuchet MS"/>
                <a:cs typeface="Trebuchet MS"/>
              </a:rPr>
              <a:t>same</a:t>
            </a:r>
            <a:r>
              <a:rPr sz="2350" spc="-170" dirty="0">
                <a:latin typeface="Trebuchet MS"/>
                <a:cs typeface="Trebuchet MS"/>
              </a:rPr>
              <a:t> </a:t>
            </a:r>
            <a:r>
              <a:rPr sz="2350" spc="-85" dirty="0">
                <a:latin typeface="Trebuchet MS"/>
                <a:cs typeface="Trebuchet MS"/>
              </a:rPr>
              <a:t>transmission</a:t>
            </a:r>
            <a:r>
              <a:rPr sz="2350" spc="-180" dirty="0">
                <a:latin typeface="Trebuchet MS"/>
                <a:cs typeface="Trebuchet MS"/>
              </a:rPr>
              <a:t> </a:t>
            </a:r>
            <a:r>
              <a:rPr sz="2350" spc="-85" dirty="0">
                <a:latin typeface="Trebuchet MS"/>
                <a:cs typeface="Trebuchet MS"/>
              </a:rPr>
              <a:t>speed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731" y="1676400"/>
            <a:ext cx="9326880" cy="225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70815" y="4918798"/>
            <a:ext cx="3308985" cy="6896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90"/>
              </a:spcBef>
            </a:pPr>
            <a:r>
              <a:rPr sz="1900" b="1" spc="-105" dirty="0">
                <a:solidFill>
                  <a:srgbClr val="555555"/>
                </a:solidFill>
                <a:latin typeface="Trebuchet MS"/>
                <a:cs typeface="Trebuchet MS"/>
              </a:rPr>
              <a:t>Overhead </a:t>
            </a:r>
            <a:r>
              <a:rPr sz="1900" b="1" spc="95" dirty="0">
                <a:solidFill>
                  <a:srgbClr val="555555"/>
                </a:solidFill>
                <a:latin typeface="Trebuchet MS"/>
                <a:cs typeface="Trebuchet MS"/>
              </a:rPr>
              <a:t>%</a:t>
            </a:r>
            <a:r>
              <a:rPr sz="1900" b="1" spc="-204" dirty="0">
                <a:solidFill>
                  <a:srgbClr val="555555"/>
                </a:solidFill>
                <a:latin typeface="Trebuchet MS"/>
                <a:cs typeface="Trebuchet MS"/>
              </a:rPr>
              <a:t> </a:t>
            </a:r>
            <a:r>
              <a:rPr sz="1900" b="1" spc="-160" dirty="0">
                <a:solidFill>
                  <a:srgbClr val="555555"/>
                </a:solidFill>
                <a:latin typeface="Trebuchet MS"/>
                <a:cs typeface="Trebuchet MS"/>
              </a:rPr>
              <a:t>=</a:t>
            </a:r>
            <a:endParaRPr sz="1900">
              <a:latin typeface="Trebuchet MS"/>
              <a:cs typeface="Trebuchet MS"/>
            </a:endParaRPr>
          </a:p>
          <a:p>
            <a:pPr marL="153035">
              <a:lnSpc>
                <a:spcPct val="100000"/>
              </a:lnSpc>
              <a:spcBef>
                <a:spcPts val="20"/>
              </a:spcBef>
            </a:pPr>
            <a:r>
              <a:rPr sz="1900" b="1" spc="-145" dirty="0">
                <a:solidFill>
                  <a:srgbClr val="555555"/>
                </a:solidFill>
                <a:latin typeface="Trebuchet MS"/>
                <a:cs typeface="Trebuchet MS"/>
              </a:rPr>
              <a:t>1 </a:t>
            </a:r>
            <a:r>
              <a:rPr sz="1900" b="1" spc="-110" dirty="0">
                <a:solidFill>
                  <a:srgbClr val="555555"/>
                </a:solidFill>
                <a:latin typeface="Trebuchet MS"/>
                <a:cs typeface="Trebuchet MS"/>
              </a:rPr>
              <a:t>- </a:t>
            </a:r>
            <a:r>
              <a:rPr sz="1900" b="1" spc="-90" dirty="0">
                <a:solidFill>
                  <a:srgbClr val="555555"/>
                </a:solidFill>
                <a:latin typeface="Trebuchet MS"/>
                <a:cs typeface="Trebuchet MS"/>
              </a:rPr>
              <a:t>(Useful </a:t>
            </a:r>
            <a:r>
              <a:rPr sz="1900" b="1" spc="-70" dirty="0">
                <a:solidFill>
                  <a:srgbClr val="555555"/>
                </a:solidFill>
                <a:latin typeface="Trebuchet MS"/>
                <a:cs typeface="Trebuchet MS"/>
              </a:rPr>
              <a:t>Data </a:t>
            </a:r>
            <a:r>
              <a:rPr sz="1900" b="1" spc="80" dirty="0">
                <a:solidFill>
                  <a:srgbClr val="555555"/>
                </a:solidFill>
                <a:latin typeface="Trebuchet MS"/>
                <a:cs typeface="Trebuchet MS"/>
              </a:rPr>
              <a:t>/</a:t>
            </a:r>
            <a:r>
              <a:rPr sz="1900" b="1" spc="-290" dirty="0">
                <a:solidFill>
                  <a:srgbClr val="555555"/>
                </a:solidFill>
                <a:latin typeface="Trebuchet MS"/>
                <a:cs typeface="Trebuchet MS"/>
              </a:rPr>
              <a:t> </a:t>
            </a:r>
            <a:r>
              <a:rPr sz="1900" b="1" spc="-145" dirty="0">
                <a:solidFill>
                  <a:srgbClr val="555555"/>
                </a:solidFill>
                <a:latin typeface="Trebuchet MS"/>
                <a:cs typeface="Trebuchet MS"/>
              </a:rPr>
              <a:t>Total </a:t>
            </a:r>
            <a:r>
              <a:rPr sz="1900" b="1" spc="-75" dirty="0">
                <a:solidFill>
                  <a:srgbClr val="555555"/>
                </a:solidFill>
                <a:latin typeface="Trebuchet MS"/>
                <a:cs typeface="Trebuchet MS"/>
              </a:rPr>
              <a:t>Data)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94733" y="6228991"/>
            <a:ext cx="4726305" cy="39433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6830" rIns="0" bIns="0" rtlCol="0">
            <a:spAutoFit/>
          </a:bodyPr>
          <a:lstStyle/>
          <a:p>
            <a:pPr marL="389890">
              <a:lnSpc>
                <a:spcPct val="100000"/>
              </a:lnSpc>
              <a:spcBef>
                <a:spcPts val="290"/>
              </a:spcBef>
            </a:pPr>
            <a:r>
              <a:rPr sz="1900" spc="-70" dirty="0">
                <a:latin typeface="Trebuchet MS"/>
                <a:cs typeface="Trebuchet MS"/>
              </a:rPr>
              <a:t>9600/(1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+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25" dirty="0">
                <a:latin typeface="Trebuchet MS"/>
                <a:cs typeface="Trebuchet MS"/>
              </a:rPr>
              <a:t>8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+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25" dirty="0">
                <a:latin typeface="Trebuchet MS"/>
                <a:cs typeface="Trebuchet MS"/>
              </a:rPr>
              <a:t>1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+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70" dirty="0">
                <a:latin typeface="Trebuchet MS"/>
                <a:cs typeface="Trebuchet MS"/>
              </a:rPr>
              <a:t>1)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=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30" dirty="0">
                <a:latin typeface="Trebuchet MS"/>
                <a:cs typeface="Trebuchet MS"/>
              </a:rPr>
              <a:t>~872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frames/second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4302" y="721868"/>
            <a:ext cx="207200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441195"/>
            <a:ext cx="8597900" cy="472059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78460" marR="5080" indent="-365760">
              <a:lnSpc>
                <a:spcPct val="80900"/>
              </a:lnSpc>
              <a:spcBef>
                <a:spcPts val="78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2850" spc="-55" dirty="0">
                <a:latin typeface="Trebuchet MS"/>
                <a:cs typeface="Trebuchet MS"/>
              </a:rPr>
              <a:t>Assume </a:t>
            </a:r>
            <a:r>
              <a:rPr sz="2850" spc="-110" dirty="0">
                <a:latin typeface="Trebuchet MS"/>
                <a:cs typeface="Trebuchet MS"/>
              </a:rPr>
              <a:t>we </a:t>
            </a:r>
            <a:r>
              <a:rPr sz="2850" spc="-120" dirty="0">
                <a:latin typeface="Trebuchet MS"/>
                <a:cs typeface="Trebuchet MS"/>
              </a:rPr>
              <a:t>have a </a:t>
            </a:r>
            <a:r>
              <a:rPr sz="2850" spc="-155" dirty="0">
                <a:latin typeface="Trebuchet MS"/>
                <a:cs typeface="Trebuchet MS"/>
              </a:rPr>
              <a:t>file </a:t>
            </a:r>
            <a:r>
              <a:rPr sz="2850" spc="-110" dirty="0">
                <a:latin typeface="Trebuchet MS"/>
                <a:cs typeface="Trebuchet MS"/>
              </a:rPr>
              <a:t>with </a:t>
            </a:r>
            <a:r>
              <a:rPr sz="2850" spc="-150" dirty="0">
                <a:latin typeface="Trebuchet MS"/>
                <a:cs typeface="Trebuchet MS"/>
              </a:rPr>
              <a:t>size </a:t>
            </a:r>
            <a:r>
              <a:rPr sz="2850" spc="-35" dirty="0">
                <a:latin typeface="Trebuchet MS"/>
                <a:cs typeface="Trebuchet MS"/>
              </a:rPr>
              <a:t>1 </a:t>
            </a:r>
            <a:r>
              <a:rPr sz="2850" spc="-110" dirty="0">
                <a:latin typeface="Trebuchet MS"/>
                <a:cs typeface="Trebuchet MS"/>
              </a:rPr>
              <a:t>million </a:t>
            </a:r>
            <a:r>
              <a:rPr sz="2850" spc="-155" dirty="0">
                <a:latin typeface="Trebuchet MS"/>
                <a:cs typeface="Trebuchet MS"/>
              </a:rPr>
              <a:t>bits. </a:t>
            </a:r>
            <a:r>
              <a:rPr sz="2850" spc="-55" dirty="0">
                <a:latin typeface="Trebuchet MS"/>
                <a:cs typeface="Trebuchet MS"/>
              </a:rPr>
              <a:t>Assume  </a:t>
            </a:r>
            <a:r>
              <a:rPr sz="2850" spc="-110" dirty="0">
                <a:latin typeface="Trebuchet MS"/>
                <a:cs typeface="Trebuchet MS"/>
              </a:rPr>
              <a:t>we</a:t>
            </a:r>
            <a:r>
              <a:rPr sz="2850" spc="-215" dirty="0">
                <a:latin typeface="Trebuchet MS"/>
                <a:cs typeface="Trebuchet MS"/>
              </a:rPr>
              <a:t> </a:t>
            </a:r>
            <a:r>
              <a:rPr sz="2850" spc="-75" dirty="0">
                <a:latin typeface="Trebuchet MS"/>
                <a:cs typeface="Trebuchet MS"/>
              </a:rPr>
              <a:t>use</a:t>
            </a:r>
            <a:r>
              <a:rPr sz="2850" spc="-215" dirty="0">
                <a:latin typeface="Trebuchet MS"/>
                <a:cs typeface="Trebuchet MS"/>
              </a:rPr>
              <a:t> </a:t>
            </a:r>
            <a:r>
              <a:rPr sz="2850" spc="-95" dirty="0">
                <a:latin typeface="Trebuchet MS"/>
                <a:cs typeface="Trebuchet MS"/>
              </a:rPr>
              <a:t>9600:8-1-1</a:t>
            </a:r>
            <a:r>
              <a:rPr sz="2850" spc="-210" dirty="0">
                <a:latin typeface="Trebuchet MS"/>
                <a:cs typeface="Trebuchet MS"/>
              </a:rPr>
              <a:t> </a:t>
            </a:r>
            <a:r>
              <a:rPr sz="2850" spc="-120" dirty="0">
                <a:latin typeface="Trebuchet MS"/>
                <a:cs typeface="Trebuchet MS"/>
              </a:rPr>
              <a:t>(includes</a:t>
            </a:r>
            <a:r>
              <a:rPr sz="2850" spc="-215" dirty="0">
                <a:latin typeface="Trebuchet MS"/>
                <a:cs typeface="Trebuchet MS"/>
              </a:rPr>
              <a:t> </a:t>
            </a:r>
            <a:r>
              <a:rPr sz="2850" spc="-135" dirty="0">
                <a:latin typeface="Trebuchet MS"/>
                <a:cs typeface="Trebuchet MS"/>
              </a:rPr>
              <a:t>STOP</a:t>
            </a:r>
            <a:r>
              <a:rPr sz="2850" spc="-204" dirty="0">
                <a:latin typeface="Trebuchet MS"/>
                <a:cs typeface="Trebuchet MS"/>
              </a:rPr>
              <a:t> </a:t>
            </a:r>
            <a:r>
              <a:rPr sz="2850" spc="-90" dirty="0">
                <a:latin typeface="Trebuchet MS"/>
                <a:cs typeface="Trebuchet MS"/>
              </a:rPr>
              <a:t>and</a:t>
            </a:r>
            <a:r>
              <a:rPr sz="2850" spc="-210" dirty="0">
                <a:latin typeface="Trebuchet MS"/>
                <a:cs typeface="Trebuchet MS"/>
              </a:rPr>
              <a:t> </a:t>
            </a:r>
            <a:r>
              <a:rPr sz="2850" spc="-190" dirty="0">
                <a:latin typeface="Trebuchet MS"/>
                <a:cs typeface="Trebuchet MS"/>
              </a:rPr>
              <a:t>SATRT</a:t>
            </a:r>
            <a:r>
              <a:rPr sz="2850" spc="-210" dirty="0">
                <a:latin typeface="Trebuchet MS"/>
                <a:cs typeface="Trebuchet MS"/>
              </a:rPr>
              <a:t> </a:t>
            </a:r>
            <a:r>
              <a:rPr sz="2850" spc="-160" dirty="0">
                <a:latin typeface="Trebuchet MS"/>
                <a:cs typeface="Trebuchet MS"/>
              </a:rPr>
              <a:t>bits).</a:t>
            </a:r>
            <a:r>
              <a:rPr sz="2850" spc="-195" dirty="0">
                <a:latin typeface="Trebuchet MS"/>
                <a:cs typeface="Trebuchet MS"/>
              </a:rPr>
              <a:t> </a:t>
            </a:r>
            <a:r>
              <a:rPr sz="2850" spc="-50" dirty="0">
                <a:latin typeface="Trebuchet MS"/>
                <a:cs typeface="Trebuchet MS"/>
              </a:rPr>
              <a:t>How  </a:t>
            </a:r>
            <a:r>
              <a:rPr sz="2850" spc="-80" dirty="0">
                <a:latin typeface="Trebuchet MS"/>
                <a:cs typeface="Trebuchet MS"/>
              </a:rPr>
              <a:t>long </a:t>
            </a:r>
            <a:r>
              <a:rPr sz="2850" spc="-65" dirty="0">
                <a:latin typeface="Trebuchet MS"/>
                <a:cs typeface="Trebuchet MS"/>
              </a:rPr>
              <a:t>does </a:t>
            </a:r>
            <a:r>
              <a:rPr sz="2850" spc="-160" dirty="0">
                <a:latin typeface="Trebuchet MS"/>
                <a:cs typeface="Trebuchet MS"/>
              </a:rPr>
              <a:t>it </a:t>
            </a:r>
            <a:r>
              <a:rPr sz="2850" spc="-175" dirty="0">
                <a:latin typeface="Trebuchet MS"/>
                <a:cs typeface="Trebuchet MS"/>
              </a:rPr>
              <a:t>take </a:t>
            </a:r>
            <a:r>
              <a:rPr sz="2850" spc="-110" dirty="0">
                <a:latin typeface="Trebuchet MS"/>
                <a:cs typeface="Trebuchet MS"/>
              </a:rPr>
              <a:t>to </a:t>
            </a:r>
            <a:r>
              <a:rPr sz="2850" spc="-120" dirty="0">
                <a:latin typeface="Trebuchet MS"/>
                <a:cs typeface="Trebuchet MS"/>
              </a:rPr>
              <a:t>transmit the </a:t>
            </a:r>
            <a:r>
              <a:rPr sz="2850" spc="-70" dirty="0">
                <a:latin typeface="Trebuchet MS"/>
                <a:cs typeface="Trebuchet MS"/>
              </a:rPr>
              <a:t>file? </a:t>
            </a:r>
            <a:r>
              <a:rPr sz="2850" spc="-155" dirty="0">
                <a:latin typeface="Trebuchet MS"/>
                <a:cs typeface="Trebuchet MS"/>
              </a:rPr>
              <a:t>Calculate </a:t>
            </a:r>
            <a:r>
              <a:rPr sz="2850" spc="-120" dirty="0">
                <a:latin typeface="Trebuchet MS"/>
                <a:cs typeface="Trebuchet MS"/>
              </a:rPr>
              <a:t>the  </a:t>
            </a:r>
            <a:r>
              <a:rPr sz="2850" spc="-100" dirty="0">
                <a:latin typeface="Trebuchet MS"/>
                <a:cs typeface="Trebuchet MS"/>
              </a:rPr>
              <a:t>Overhead</a:t>
            </a:r>
            <a:r>
              <a:rPr sz="2850" spc="-220" dirty="0">
                <a:latin typeface="Trebuchet MS"/>
                <a:cs typeface="Trebuchet MS"/>
              </a:rPr>
              <a:t> </a:t>
            </a:r>
            <a:r>
              <a:rPr sz="2850" spc="5" dirty="0">
                <a:latin typeface="Trebuchet MS"/>
                <a:cs typeface="Trebuchet MS"/>
              </a:rPr>
              <a:t>%.</a:t>
            </a:r>
            <a:endParaRPr sz="2850">
              <a:latin typeface="Trebuchet MS"/>
              <a:cs typeface="Trebuchet MS"/>
            </a:endParaRPr>
          </a:p>
          <a:p>
            <a:pPr marL="805180" lvl="1" indent="-30480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805180" algn="l"/>
              </a:tabLst>
            </a:pPr>
            <a:r>
              <a:rPr sz="2550" spc="-70" dirty="0">
                <a:latin typeface="Trebuchet MS"/>
                <a:cs typeface="Trebuchet MS"/>
              </a:rPr>
              <a:t>8-1-1</a:t>
            </a:r>
            <a:r>
              <a:rPr sz="2550" spc="-70" dirty="0">
                <a:latin typeface="Wingdings"/>
                <a:cs typeface="Wingdings"/>
              </a:rPr>
              <a:t></a:t>
            </a:r>
            <a:r>
              <a:rPr sz="2550" spc="-70" dirty="0">
                <a:latin typeface="Times New Roman"/>
                <a:cs typeface="Times New Roman"/>
              </a:rPr>
              <a:t> </a:t>
            </a:r>
            <a:r>
              <a:rPr sz="2550" spc="-114" dirty="0">
                <a:latin typeface="Trebuchet MS"/>
                <a:cs typeface="Trebuchet MS"/>
              </a:rPr>
              <a:t>each </a:t>
            </a:r>
            <a:r>
              <a:rPr sz="2550" spc="-125" dirty="0">
                <a:latin typeface="Trebuchet MS"/>
                <a:cs typeface="Trebuchet MS"/>
              </a:rPr>
              <a:t>frame </a:t>
            </a:r>
            <a:r>
              <a:rPr sz="2550" spc="-65" dirty="0">
                <a:latin typeface="Trebuchet MS"/>
                <a:cs typeface="Trebuchet MS"/>
              </a:rPr>
              <a:t>has </a:t>
            </a:r>
            <a:r>
              <a:rPr sz="2550" spc="-45" dirty="0">
                <a:latin typeface="Trebuchet MS"/>
                <a:cs typeface="Trebuchet MS"/>
              </a:rPr>
              <a:t>11</a:t>
            </a:r>
            <a:r>
              <a:rPr sz="2550" spc="-509" dirty="0">
                <a:latin typeface="Trebuchet MS"/>
                <a:cs typeface="Trebuchet MS"/>
              </a:rPr>
              <a:t> </a:t>
            </a:r>
            <a:r>
              <a:rPr sz="2550" spc="-105" dirty="0">
                <a:latin typeface="Trebuchet MS"/>
                <a:cs typeface="Trebuchet MS"/>
              </a:rPr>
              <a:t>bits</a:t>
            </a:r>
            <a:endParaRPr sz="2550">
              <a:latin typeface="Trebuchet MS"/>
              <a:cs typeface="Trebuchet MS"/>
            </a:endParaRPr>
          </a:p>
          <a:p>
            <a:pPr marL="805180" marR="54610" lvl="1" indent="-304800">
              <a:lnSpc>
                <a:spcPts val="2470"/>
              </a:lnSpc>
              <a:spcBef>
                <a:spcPts val="585"/>
              </a:spcBef>
              <a:buFont typeface="Arial"/>
              <a:buChar char="–"/>
              <a:tabLst>
                <a:tab pos="805180" algn="l"/>
              </a:tabLst>
            </a:pPr>
            <a:r>
              <a:rPr sz="2550" spc="-75" dirty="0">
                <a:latin typeface="Trebuchet MS"/>
                <a:cs typeface="Trebuchet MS"/>
              </a:rPr>
              <a:t>Baud</a:t>
            </a:r>
            <a:r>
              <a:rPr sz="2550" spc="-195" dirty="0">
                <a:latin typeface="Trebuchet MS"/>
                <a:cs typeface="Trebuchet MS"/>
              </a:rPr>
              <a:t> </a:t>
            </a:r>
            <a:r>
              <a:rPr sz="2550" spc="-150" dirty="0">
                <a:latin typeface="Trebuchet MS"/>
                <a:cs typeface="Trebuchet MS"/>
              </a:rPr>
              <a:t>rate</a:t>
            </a:r>
            <a:r>
              <a:rPr sz="2550" spc="-190" dirty="0">
                <a:latin typeface="Trebuchet MS"/>
                <a:cs typeface="Trebuchet MS"/>
              </a:rPr>
              <a:t> </a:t>
            </a:r>
            <a:r>
              <a:rPr sz="2550" spc="-90" dirty="0">
                <a:latin typeface="Trebuchet MS"/>
                <a:cs typeface="Trebuchet MS"/>
              </a:rPr>
              <a:t>is</a:t>
            </a:r>
            <a:r>
              <a:rPr sz="2550" spc="-200" dirty="0">
                <a:latin typeface="Trebuchet MS"/>
                <a:cs typeface="Trebuchet MS"/>
              </a:rPr>
              <a:t> </a:t>
            </a:r>
            <a:r>
              <a:rPr sz="2550" spc="-45" dirty="0">
                <a:latin typeface="Trebuchet MS"/>
                <a:cs typeface="Trebuchet MS"/>
              </a:rPr>
              <a:t>9600</a:t>
            </a:r>
            <a:r>
              <a:rPr sz="2550" spc="-195" dirty="0">
                <a:latin typeface="Trebuchet MS"/>
                <a:cs typeface="Trebuchet MS"/>
              </a:rPr>
              <a:t> </a:t>
            </a:r>
            <a:r>
              <a:rPr sz="2550" spc="-140" dirty="0">
                <a:latin typeface="Trebuchet MS"/>
                <a:cs typeface="Trebuchet MS"/>
              </a:rPr>
              <a:t>bits/sec--&gt;</a:t>
            </a:r>
            <a:r>
              <a:rPr sz="2550" spc="-190" dirty="0">
                <a:latin typeface="Trebuchet MS"/>
                <a:cs typeface="Trebuchet MS"/>
              </a:rPr>
              <a:t> </a:t>
            </a:r>
            <a:r>
              <a:rPr sz="2550" spc="-130" dirty="0">
                <a:latin typeface="Trebuchet MS"/>
                <a:cs typeface="Trebuchet MS"/>
              </a:rPr>
              <a:t>Frame</a:t>
            </a:r>
            <a:r>
              <a:rPr sz="2550" spc="-190" dirty="0">
                <a:latin typeface="Trebuchet MS"/>
                <a:cs typeface="Trebuchet MS"/>
              </a:rPr>
              <a:t> </a:t>
            </a:r>
            <a:r>
              <a:rPr sz="2550" spc="-150" dirty="0">
                <a:latin typeface="Trebuchet MS"/>
                <a:cs typeface="Trebuchet MS"/>
              </a:rPr>
              <a:t>rate</a:t>
            </a:r>
            <a:r>
              <a:rPr sz="2550" spc="-190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=</a:t>
            </a:r>
            <a:r>
              <a:rPr sz="2550" spc="-185" dirty="0">
                <a:latin typeface="Trebuchet MS"/>
                <a:cs typeface="Trebuchet MS"/>
              </a:rPr>
              <a:t> </a:t>
            </a:r>
            <a:r>
              <a:rPr sz="2550" spc="-90" dirty="0">
                <a:latin typeface="Trebuchet MS"/>
                <a:cs typeface="Trebuchet MS"/>
              </a:rPr>
              <a:t>9600/11=872.72  </a:t>
            </a:r>
            <a:r>
              <a:rPr sz="2550" spc="-140" dirty="0">
                <a:latin typeface="Trebuchet MS"/>
                <a:cs typeface="Trebuchet MS"/>
              </a:rPr>
              <a:t>Frames/sec </a:t>
            </a:r>
            <a:r>
              <a:rPr sz="2550" spc="-60" dirty="0">
                <a:latin typeface="Trebuchet MS"/>
                <a:cs typeface="Trebuchet MS"/>
              </a:rPr>
              <a:t>or </a:t>
            </a:r>
            <a:r>
              <a:rPr sz="2550" spc="-95" dirty="0">
                <a:latin typeface="Trebuchet MS"/>
                <a:cs typeface="Trebuchet MS"/>
              </a:rPr>
              <a:t>1.146</a:t>
            </a:r>
            <a:r>
              <a:rPr sz="2550" spc="-420" dirty="0">
                <a:latin typeface="Trebuchet MS"/>
                <a:cs typeface="Trebuchet MS"/>
              </a:rPr>
              <a:t> </a:t>
            </a:r>
            <a:r>
              <a:rPr sz="2550" spc="-140" dirty="0">
                <a:latin typeface="Trebuchet MS"/>
                <a:cs typeface="Trebuchet MS"/>
              </a:rPr>
              <a:t>msec/frame</a:t>
            </a:r>
            <a:endParaRPr sz="2550">
              <a:latin typeface="Trebuchet MS"/>
              <a:cs typeface="Trebuchet MS"/>
            </a:endParaRPr>
          </a:p>
          <a:p>
            <a:pPr marL="805180" marR="330200" lvl="1" indent="-304800">
              <a:lnSpc>
                <a:spcPct val="80000"/>
              </a:lnSpc>
              <a:spcBef>
                <a:spcPts val="645"/>
              </a:spcBef>
              <a:buFont typeface="Arial"/>
              <a:buChar char="–"/>
              <a:tabLst>
                <a:tab pos="805180" algn="l"/>
              </a:tabLst>
            </a:pPr>
            <a:r>
              <a:rPr sz="2550" spc="-65" dirty="0">
                <a:latin typeface="Trebuchet MS"/>
                <a:cs typeface="Trebuchet MS"/>
              </a:rPr>
              <a:t>Number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95" dirty="0">
                <a:latin typeface="Trebuchet MS"/>
                <a:cs typeface="Trebuchet MS"/>
              </a:rPr>
              <a:t>of</a:t>
            </a:r>
            <a:r>
              <a:rPr sz="2550" spc="-195" dirty="0">
                <a:latin typeface="Trebuchet MS"/>
                <a:cs typeface="Trebuchet MS"/>
              </a:rPr>
              <a:t> </a:t>
            </a:r>
            <a:r>
              <a:rPr sz="2550" spc="-110" dirty="0">
                <a:latin typeface="Trebuchet MS"/>
                <a:cs typeface="Trebuchet MS"/>
              </a:rPr>
              <a:t>frames</a:t>
            </a:r>
            <a:r>
              <a:rPr sz="2550" spc="-200" dirty="0">
                <a:latin typeface="Trebuchet MS"/>
                <a:cs typeface="Trebuchet MS"/>
              </a:rPr>
              <a:t> </a:t>
            </a:r>
            <a:r>
              <a:rPr sz="2550" spc="-130" dirty="0">
                <a:latin typeface="Trebuchet MS"/>
                <a:cs typeface="Trebuchet MS"/>
              </a:rPr>
              <a:t>generated: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05" dirty="0">
                <a:latin typeface="Trebuchet MS"/>
                <a:cs typeface="Trebuchet MS"/>
              </a:rPr>
              <a:t>1,000,000</a:t>
            </a:r>
            <a:r>
              <a:rPr sz="2550" spc="-210" dirty="0">
                <a:latin typeface="Trebuchet MS"/>
                <a:cs typeface="Trebuchet MS"/>
              </a:rPr>
              <a:t> </a:t>
            </a:r>
            <a:r>
              <a:rPr sz="2550" spc="-105" dirty="0">
                <a:latin typeface="Trebuchet MS"/>
                <a:cs typeface="Trebuchet MS"/>
              </a:rPr>
              <a:t>bits</a:t>
            </a:r>
            <a:r>
              <a:rPr sz="2550" spc="-215" dirty="0">
                <a:latin typeface="Trebuchet MS"/>
                <a:cs typeface="Trebuchet MS"/>
              </a:rPr>
              <a:t> </a:t>
            </a:r>
            <a:r>
              <a:rPr sz="2550" spc="-170" dirty="0">
                <a:latin typeface="Trebuchet MS"/>
                <a:cs typeface="Trebuchet MS"/>
              </a:rPr>
              <a:t>x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40" dirty="0">
                <a:latin typeface="Trebuchet MS"/>
                <a:cs typeface="Trebuchet MS"/>
              </a:rPr>
              <a:t>1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45" dirty="0">
                <a:latin typeface="Trebuchet MS"/>
                <a:cs typeface="Trebuchet MS"/>
              </a:rPr>
              <a:t>frame/8  </a:t>
            </a:r>
            <a:r>
              <a:rPr sz="2550" spc="-110" dirty="0">
                <a:latin typeface="Trebuchet MS"/>
                <a:cs typeface="Trebuchet MS"/>
              </a:rPr>
              <a:t>bit= </a:t>
            </a:r>
            <a:r>
              <a:rPr sz="2550" spc="-85" dirty="0">
                <a:latin typeface="Trebuchet MS"/>
                <a:cs typeface="Trebuchet MS"/>
              </a:rPr>
              <a:t>125,000</a:t>
            </a:r>
            <a:r>
              <a:rPr sz="2550" spc="-295" dirty="0">
                <a:latin typeface="Trebuchet MS"/>
                <a:cs typeface="Trebuchet MS"/>
              </a:rPr>
              <a:t> </a:t>
            </a:r>
            <a:r>
              <a:rPr sz="2550" spc="-110" dirty="0">
                <a:latin typeface="Trebuchet MS"/>
                <a:cs typeface="Trebuchet MS"/>
              </a:rPr>
              <a:t>frames</a:t>
            </a:r>
            <a:endParaRPr sz="2550">
              <a:latin typeface="Trebuchet MS"/>
              <a:cs typeface="Trebuchet MS"/>
            </a:endParaRPr>
          </a:p>
          <a:p>
            <a:pPr marL="805180" marR="302260" lvl="1" indent="-304800">
              <a:lnSpc>
                <a:spcPts val="2450"/>
              </a:lnSpc>
              <a:spcBef>
                <a:spcPts val="600"/>
              </a:spcBef>
              <a:buFont typeface="Arial"/>
              <a:buChar char="–"/>
              <a:tabLst>
                <a:tab pos="805180" algn="l"/>
              </a:tabLst>
            </a:pPr>
            <a:r>
              <a:rPr sz="2550" spc="-145" dirty="0">
                <a:latin typeface="Trebuchet MS"/>
                <a:cs typeface="Trebuchet MS"/>
              </a:rPr>
              <a:t>Time</a:t>
            </a:r>
            <a:r>
              <a:rPr sz="2550" spc="-195" dirty="0">
                <a:latin typeface="Trebuchet MS"/>
                <a:cs typeface="Trebuchet MS"/>
              </a:rPr>
              <a:t> </a:t>
            </a:r>
            <a:r>
              <a:rPr sz="2550" spc="-100" dirty="0">
                <a:latin typeface="Trebuchet MS"/>
                <a:cs typeface="Trebuchet MS"/>
              </a:rPr>
              <a:t>to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14" dirty="0">
                <a:latin typeface="Trebuchet MS"/>
                <a:cs typeface="Trebuchet MS"/>
              </a:rPr>
              <a:t>transmit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85" dirty="0">
                <a:latin typeface="Trebuchet MS"/>
                <a:cs typeface="Trebuchet MS"/>
              </a:rPr>
              <a:t>125,000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10" dirty="0">
                <a:latin typeface="Trebuchet MS"/>
                <a:cs typeface="Trebuchet MS"/>
              </a:rPr>
              <a:t>frames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=</a:t>
            </a:r>
            <a:r>
              <a:rPr sz="2550" spc="-200" dirty="0">
                <a:latin typeface="Trebuchet MS"/>
                <a:cs typeface="Trebuchet MS"/>
              </a:rPr>
              <a:t> </a:t>
            </a:r>
            <a:r>
              <a:rPr sz="2550" spc="-45" dirty="0">
                <a:latin typeface="Trebuchet MS"/>
                <a:cs typeface="Trebuchet MS"/>
              </a:rPr>
              <a:t>125000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125" dirty="0">
                <a:latin typeface="Trebuchet MS"/>
                <a:cs typeface="Trebuchet MS"/>
              </a:rPr>
              <a:t>frame</a:t>
            </a:r>
            <a:r>
              <a:rPr sz="2550" spc="-195" dirty="0">
                <a:latin typeface="Trebuchet MS"/>
                <a:cs typeface="Trebuchet MS"/>
              </a:rPr>
              <a:t> </a:t>
            </a:r>
            <a:r>
              <a:rPr sz="2550" spc="-170" dirty="0">
                <a:latin typeface="Trebuchet MS"/>
                <a:cs typeface="Trebuchet MS"/>
              </a:rPr>
              <a:t>x</a:t>
            </a:r>
            <a:r>
              <a:rPr sz="2550" spc="-204" dirty="0">
                <a:latin typeface="Trebuchet MS"/>
                <a:cs typeface="Trebuchet MS"/>
              </a:rPr>
              <a:t> </a:t>
            </a:r>
            <a:r>
              <a:rPr sz="2550" spc="-95" dirty="0">
                <a:latin typeface="Trebuchet MS"/>
                <a:cs typeface="Trebuchet MS"/>
              </a:rPr>
              <a:t>1.146  </a:t>
            </a:r>
            <a:r>
              <a:rPr sz="2550" spc="-140" dirty="0">
                <a:latin typeface="Trebuchet MS"/>
                <a:cs typeface="Trebuchet MS"/>
              </a:rPr>
              <a:t>msec/frame </a:t>
            </a:r>
            <a:r>
              <a:rPr sz="2550" spc="-60" dirty="0">
                <a:latin typeface="Trebuchet MS"/>
                <a:cs typeface="Trebuchet MS"/>
              </a:rPr>
              <a:t>= </a:t>
            </a:r>
            <a:r>
              <a:rPr sz="2550" spc="-90" dirty="0">
                <a:latin typeface="Trebuchet MS"/>
                <a:cs typeface="Trebuchet MS"/>
              </a:rPr>
              <a:t>143.25</a:t>
            </a:r>
            <a:r>
              <a:rPr sz="2550" spc="-400" dirty="0">
                <a:latin typeface="Trebuchet MS"/>
                <a:cs typeface="Trebuchet MS"/>
              </a:rPr>
              <a:t> </a:t>
            </a:r>
            <a:r>
              <a:rPr sz="2550" spc="-110" dirty="0">
                <a:latin typeface="Trebuchet MS"/>
                <a:cs typeface="Trebuchet MS"/>
              </a:rPr>
              <a:t>sec!</a:t>
            </a:r>
            <a:endParaRPr sz="2550">
              <a:latin typeface="Trebuchet MS"/>
              <a:cs typeface="Trebuchet MS"/>
            </a:endParaRPr>
          </a:p>
          <a:p>
            <a:pPr marL="805180" marR="500380" lvl="1" indent="-304800">
              <a:lnSpc>
                <a:spcPts val="2470"/>
              </a:lnSpc>
              <a:spcBef>
                <a:spcPts val="605"/>
              </a:spcBef>
              <a:buFont typeface="Arial"/>
              <a:buChar char="–"/>
              <a:tabLst>
                <a:tab pos="805180" algn="l"/>
              </a:tabLst>
            </a:pPr>
            <a:r>
              <a:rPr sz="2550" spc="-90" dirty="0">
                <a:latin typeface="Trebuchet MS"/>
                <a:cs typeface="Trebuchet MS"/>
              </a:rPr>
              <a:t>Overhead </a:t>
            </a:r>
            <a:r>
              <a:rPr sz="2550" spc="305" dirty="0">
                <a:latin typeface="Trebuchet MS"/>
                <a:cs typeface="Trebuchet MS"/>
              </a:rPr>
              <a:t>%</a:t>
            </a:r>
            <a:r>
              <a:rPr sz="2550" spc="-400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= </a:t>
            </a:r>
            <a:r>
              <a:rPr sz="2550" spc="-95" dirty="0">
                <a:latin typeface="Trebuchet MS"/>
                <a:cs typeface="Trebuchet MS"/>
              </a:rPr>
              <a:t>[1 </a:t>
            </a:r>
            <a:r>
              <a:rPr sz="2550" spc="-155" dirty="0">
                <a:latin typeface="Trebuchet MS"/>
                <a:cs typeface="Trebuchet MS"/>
              </a:rPr>
              <a:t>- </a:t>
            </a:r>
            <a:r>
              <a:rPr sz="2550" spc="-105" dirty="0">
                <a:latin typeface="Trebuchet MS"/>
                <a:cs typeface="Trebuchet MS"/>
              </a:rPr>
              <a:t>(Useful </a:t>
            </a:r>
            <a:r>
              <a:rPr sz="2550" spc="-110" dirty="0">
                <a:latin typeface="Trebuchet MS"/>
                <a:cs typeface="Trebuchet MS"/>
              </a:rPr>
              <a:t>Data </a:t>
            </a:r>
            <a:r>
              <a:rPr sz="2550" spc="-350" dirty="0">
                <a:latin typeface="Trebuchet MS"/>
                <a:cs typeface="Trebuchet MS"/>
              </a:rPr>
              <a:t>/ </a:t>
            </a:r>
            <a:r>
              <a:rPr sz="2550" spc="-195" dirty="0">
                <a:latin typeface="Trebuchet MS"/>
                <a:cs typeface="Trebuchet MS"/>
              </a:rPr>
              <a:t>Total </a:t>
            </a:r>
            <a:r>
              <a:rPr sz="2550" spc="-110" dirty="0">
                <a:latin typeface="Trebuchet MS"/>
                <a:cs typeface="Trebuchet MS"/>
              </a:rPr>
              <a:t>Data)]x100 </a:t>
            </a:r>
            <a:r>
              <a:rPr sz="2550" spc="-60" dirty="0">
                <a:latin typeface="Trebuchet MS"/>
                <a:cs typeface="Trebuchet MS"/>
              </a:rPr>
              <a:t>= </a:t>
            </a:r>
            <a:r>
              <a:rPr sz="2550" spc="-95" dirty="0">
                <a:latin typeface="Trebuchet MS"/>
                <a:cs typeface="Trebuchet MS"/>
              </a:rPr>
              <a:t>[1 </a:t>
            </a:r>
            <a:r>
              <a:rPr sz="2550" spc="-155" dirty="0">
                <a:latin typeface="Trebuchet MS"/>
                <a:cs typeface="Trebuchet MS"/>
              </a:rPr>
              <a:t>-  </a:t>
            </a:r>
            <a:r>
              <a:rPr sz="2550" spc="-145" dirty="0">
                <a:latin typeface="Trebuchet MS"/>
                <a:cs typeface="Trebuchet MS"/>
              </a:rPr>
              <a:t>(8/11)] </a:t>
            </a:r>
            <a:r>
              <a:rPr sz="2550" spc="-170" dirty="0">
                <a:latin typeface="Trebuchet MS"/>
                <a:cs typeface="Trebuchet MS"/>
              </a:rPr>
              <a:t>x</a:t>
            </a:r>
            <a:r>
              <a:rPr sz="2550" spc="-265" dirty="0">
                <a:latin typeface="Trebuchet MS"/>
                <a:cs typeface="Trebuchet MS"/>
              </a:rPr>
              <a:t> </a:t>
            </a:r>
            <a:r>
              <a:rPr sz="2550" spc="-80" dirty="0">
                <a:latin typeface="Trebuchet MS"/>
                <a:cs typeface="Trebuchet MS"/>
              </a:rPr>
              <a:t>100=27.3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5023" y="6603572"/>
            <a:ext cx="7288530" cy="39433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7465" rIns="0" bIns="0" rtlCol="0">
            <a:spAutoFit/>
          </a:bodyPr>
          <a:lstStyle/>
          <a:p>
            <a:pPr marL="389890">
              <a:lnSpc>
                <a:spcPct val="100000"/>
              </a:lnSpc>
              <a:spcBef>
                <a:spcPts val="295"/>
              </a:spcBef>
            </a:pPr>
            <a:r>
              <a:rPr sz="1900" spc="-40" dirty="0">
                <a:latin typeface="Trebuchet MS"/>
                <a:cs typeface="Trebuchet MS"/>
              </a:rPr>
              <a:t>How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55" dirty="0">
                <a:latin typeface="Trebuchet MS"/>
                <a:cs typeface="Trebuchet MS"/>
              </a:rPr>
              <a:t>long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40" dirty="0">
                <a:latin typeface="Trebuchet MS"/>
                <a:cs typeface="Trebuchet MS"/>
              </a:rPr>
              <a:t>does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-110" dirty="0">
                <a:latin typeface="Trebuchet MS"/>
                <a:cs typeface="Trebuchet MS"/>
              </a:rPr>
              <a:t>it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114" dirty="0">
                <a:latin typeface="Trebuchet MS"/>
                <a:cs typeface="Trebuchet MS"/>
              </a:rPr>
              <a:t>take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to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80" dirty="0">
                <a:latin typeface="Trebuchet MS"/>
                <a:cs typeface="Trebuchet MS"/>
              </a:rPr>
              <a:t>transmit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55" dirty="0">
                <a:latin typeface="Trebuchet MS"/>
                <a:cs typeface="Trebuchet MS"/>
              </a:rPr>
              <a:t>100,000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bits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105" dirty="0">
                <a:latin typeface="Trebuchet MS"/>
                <a:cs typeface="Trebuchet MS"/>
              </a:rPr>
              <a:t>at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-60" dirty="0">
                <a:latin typeface="Trebuchet MS"/>
                <a:cs typeface="Trebuchet MS"/>
              </a:rPr>
              <a:t>57,600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55" dirty="0">
                <a:latin typeface="Trebuchet MS"/>
                <a:cs typeface="Trebuchet MS"/>
              </a:rPr>
              <a:t>baud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50" dirty="0">
                <a:latin typeface="Trebuchet MS"/>
                <a:cs typeface="Trebuchet MS"/>
              </a:rPr>
              <a:t>rate?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886" y="721868"/>
            <a:ext cx="567055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Communication</a:t>
            </a:r>
            <a:r>
              <a:rPr spc="-400" dirty="0"/>
              <a:t> </a:t>
            </a:r>
            <a:r>
              <a:rPr spc="35" dirty="0"/>
              <a:t>Modes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916" y="1947163"/>
            <a:ext cx="4364990" cy="4619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8460" marR="203200" indent="-36576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z="3200" spc="-45" dirty="0">
                <a:latin typeface="Trebuchet MS"/>
                <a:cs typeface="Trebuchet MS"/>
              </a:rPr>
              <a:t>A </a:t>
            </a:r>
            <a:r>
              <a:rPr sz="3200" spc="-150" dirty="0">
                <a:latin typeface="Trebuchet MS"/>
                <a:cs typeface="Trebuchet MS"/>
              </a:rPr>
              <a:t>serial </a:t>
            </a:r>
            <a:r>
              <a:rPr sz="3200" spc="-185" dirty="0">
                <a:latin typeface="Trebuchet MS"/>
                <a:cs typeface="Trebuchet MS"/>
              </a:rPr>
              <a:t>interface </a:t>
            </a:r>
            <a:r>
              <a:rPr sz="3200" spc="-160" dirty="0">
                <a:latin typeface="Trebuchet MS"/>
                <a:cs typeface="Trebuchet MS"/>
              </a:rPr>
              <a:t>can  </a:t>
            </a:r>
            <a:r>
              <a:rPr sz="3200" spc="-150" dirty="0">
                <a:latin typeface="Trebuchet MS"/>
                <a:cs typeface="Trebuchet MS"/>
              </a:rPr>
              <a:t>have </a:t>
            </a:r>
            <a:r>
              <a:rPr sz="3200" spc="-180" dirty="0">
                <a:latin typeface="Trebuchet MS"/>
                <a:cs typeface="Trebuchet MS"/>
              </a:rPr>
              <a:t>different  </a:t>
            </a:r>
            <a:r>
              <a:rPr sz="3200" spc="-135" dirty="0">
                <a:latin typeface="Trebuchet MS"/>
                <a:cs typeface="Trebuchet MS"/>
              </a:rPr>
              <a:t>communication</a:t>
            </a:r>
            <a:r>
              <a:rPr sz="3200" spc="-30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modes</a:t>
            </a:r>
            <a:endParaRPr sz="3200">
              <a:latin typeface="Trebuchet MS"/>
              <a:cs typeface="Trebuchet MS"/>
            </a:endParaRPr>
          </a:p>
          <a:p>
            <a:pPr marL="805180" marR="5080" lvl="1" indent="-304800">
              <a:lnSpc>
                <a:spcPct val="100699"/>
              </a:lnSpc>
              <a:spcBef>
                <a:spcPts val="690"/>
              </a:spcBef>
              <a:buFont typeface="Arial"/>
              <a:buChar char="–"/>
              <a:tabLst>
                <a:tab pos="805180" algn="l"/>
              </a:tabLst>
            </a:pPr>
            <a:r>
              <a:rPr sz="2750" spc="-145" dirty="0">
                <a:latin typeface="Trebuchet MS"/>
                <a:cs typeface="Trebuchet MS"/>
              </a:rPr>
              <a:t>Full </a:t>
            </a:r>
            <a:r>
              <a:rPr sz="2750" spc="-110" dirty="0">
                <a:latin typeface="Trebuchet MS"/>
                <a:cs typeface="Trebuchet MS"/>
              </a:rPr>
              <a:t>Duplex </a:t>
            </a:r>
            <a:r>
              <a:rPr sz="2750" spc="-160" dirty="0">
                <a:latin typeface="Trebuchet MS"/>
                <a:cs typeface="Trebuchet MS"/>
              </a:rPr>
              <a:t>- </a:t>
            </a:r>
            <a:r>
              <a:rPr sz="2750" spc="-80" dirty="0">
                <a:latin typeface="Trebuchet MS"/>
                <a:cs typeface="Trebuchet MS"/>
              </a:rPr>
              <a:t>means</a:t>
            </a:r>
            <a:r>
              <a:rPr sz="2750" spc="-455" dirty="0">
                <a:latin typeface="Trebuchet MS"/>
                <a:cs typeface="Trebuchet MS"/>
              </a:rPr>
              <a:t> </a:t>
            </a:r>
            <a:r>
              <a:rPr sz="2750" spc="-75" dirty="0">
                <a:latin typeface="Trebuchet MS"/>
                <a:cs typeface="Trebuchet MS"/>
              </a:rPr>
              <a:t>both  </a:t>
            </a:r>
            <a:r>
              <a:rPr sz="2750" spc="-120" dirty="0">
                <a:latin typeface="Trebuchet MS"/>
                <a:cs typeface="Trebuchet MS"/>
              </a:rPr>
              <a:t>devices </a:t>
            </a:r>
            <a:r>
              <a:rPr sz="2750" spc="-125" dirty="0">
                <a:latin typeface="Trebuchet MS"/>
                <a:cs typeface="Trebuchet MS"/>
              </a:rPr>
              <a:t>can </a:t>
            </a:r>
            <a:r>
              <a:rPr sz="2750" spc="-75" dirty="0">
                <a:latin typeface="Trebuchet MS"/>
                <a:cs typeface="Trebuchet MS"/>
              </a:rPr>
              <a:t>send </a:t>
            </a:r>
            <a:r>
              <a:rPr sz="2750" spc="-80" dirty="0">
                <a:latin typeface="Trebuchet MS"/>
                <a:cs typeface="Trebuchet MS"/>
              </a:rPr>
              <a:t>and  </a:t>
            </a:r>
            <a:r>
              <a:rPr sz="2750" spc="-140" dirty="0">
                <a:latin typeface="Trebuchet MS"/>
                <a:cs typeface="Trebuchet MS"/>
              </a:rPr>
              <a:t>receive</a:t>
            </a:r>
            <a:r>
              <a:rPr sz="2750" spc="-225" dirty="0">
                <a:latin typeface="Trebuchet MS"/>
                <a:cs typeface="Trebuchet MS"/>
              </a:rPr>
              <a:t> </a:t>
            </a:r>
            <a:r>
              <a:rPr sz="2750" spc="-125" dirty="0">
                <a:latin typeface="Trebuchet MS"/>
                <a:cs typeface="Trebuchet MS"/>
              </a:rPr>
              <a:t>simultaneously.</a:t>
            </a:r>
            <a:endParaRPr sz="2750">
              <a:latin typeface="Trebuchet MS"/>
              <a:cs typeface="Trebuchet MS"/>
            </a:endParaRPr>
          </a:p>
          <a:p>
            <a:pPr marL="805180" marR="161925" lvl="1" indent="-304800">
              <a:lnSpc>
                <a:spcPct val="100800"/>
              </a:lnSpc>
              <a:spcBef>
                <a:spcPts val="685"/>
              </a:spcBef>
              <a:buFont typeface="Arial"/>
              <a:buChar char="–"/>
              <a:tabLst>
                <a:tab pos="805180" algn="l"/>
              </a:tabLst>
            </a:pPr>
            <a:r>
              <a:rPr sz="2750" spc="-130" dirty="0">
                <a:latin typeface="Trebuchet MS"/>
                <a:cs typeface="Trebuchet MS"/>
              </a:rPr>
              <a:t>Half-Duplex </a:t>
            </a:r>
            <a:r>
              <a:rPr sz="2750" spc="-160" dirty="0">
                <a:latin typeface="Trebuchet MS"/>
                <a:cs typeface="Trebuchet MS"/>
              </a:rPr>
              <a:t>- </a:t>
            </a:r>
            <a:r>
              <a:rPr sz="2750" spc="-80" dirty="0">
                <a:latin typeface="Trebuchet MS"/>
                <a:cs typeface="Trebuchet MS"/>
              </a:rPr>
              <a:t>means  </a:t>
            </a:r>
            <a:r>
              <a:rPr sz="2750" spc="-120" dirty="0">
                <a:latin typeface="Trebuchet MS"/>
                <a:cs typeface="Trebuchet MS"/>
              </a:rPr>
              <a:t>serial devices </a:t>
            </a:r>
            <a:r>
              <a:rPr sz="2750" spc="-90" dirty="0">
                <a:latin typeface="Trebuchet MS"/>
                <a:cs typeface="Trebuchet MS"/>
              </a:rPr>
              <a:t>must</a:t>
            </a:r>
            <a:r>
              <a:rPr sz="2750" spc="-415" dirty="0">
                <a:latin typeface="Trebuchet MS"/>
                <a:cs typeface="Trebuchet MS"/>
              </a:rPr>
              <a:t> </a:t>
            </a:r>
            <a:r>
              <a:rPr sz="2750" spc="-160" dirty="0">
                <a:latin typeface="Trebuchet MS"/>
                <a:cs typeface="Trebuchet MS"/>
              </a:rPr>
              <a:t>take  </a:t>
            </a:r>
            <a:r>
              <a:rPr sz="2750" spc="-80" dirty="0">
                <a:latin typeface="Trebuchet MS"/>
                <a:cs typeface="Trebuchet MS"/>
              </a:rPr>
              <a:t>turns sending and  </a:t>
            </a:r>
            <a:r>
              <a:rPr sz="2750" spc="-140" dirty="0">
                <a:latin typeface="Trebuchet MS"/>
                <a:cs typeface="Trebuchet MS"/>
              </a:rPr>
              <a:t>receiving.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959" y="1935479"/>
            <a:ext cx="4023360" cy="3535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7797" y="721868"/>
            <a:ext cx="680402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Differential </a:t>
            </a:r>
            <a:r>
              <a:rPr spc="-305" dirty="0"/>
              <a:t>Vs. </a:t>
            </a:r>
            <a:r>
              <a:rPr spc="-195" dirty="0"/>
              <a:t>Single</a:t>
            </a:r>
            <a:r>
              <a:rPr spc="-535" dirty="0"/>
              <a:t> </a:t>
            </a:r>
            <a:r>
              <a:rPr spc="-175" dirty="0"/>
              <a:t>Ended</a:t>
            </a:r>
          </a:p>
        </p:txBody>
      </p:sp>
      <p:sp>
        <p:nvSpPr>
          <p:cNvPr id="3" name="object 3"/>
          <p:cNvSpPr/>
          <p:nvPr/>
        </p:nvSpPr>
        <p:spPr>
          <a:xfrm>
            <a:off x="927199" y="2249020"/>
            <a:ext cx="8643152" cy="3075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8592" y="5434584"/>
            <a:ext cx="5815583" cy="1831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648" y="5501640"/>
            <a:ext cx="5623559" cy="1639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9888" y="5702808"/>
            <a:ext cx="1563623" cy="557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6464" y="5650991"/>
            <a:ext cx="1530095" cy="716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7931" y="5726086"/>
            <a:ext cx="1466215" cy="461645"/>
          </a:xfrm>
          <a:custGeom>
            <a:avLst/>
            <a:gdLst/>
            <a:ahLst/>
            <a:cxnLst/>
            <a:rect l="l" t="t" r="r" b="b"/>
            <a:pathLst>
              <a:path w="1466215" h="461645">
                <a:moveTo>
                  <a:pt x="1389138" y="0"/>
                </a:moveTo>
                <a:lnTo>
                  <a:pt x="76847" y="0"/>
                </a:lnTo>
                <a:lnTo>
                  <a:pt x="46939" y="6038"/>
                </a:lnTo>
                <a:lnTo>
                  <a:pt x="22512" y="22507"/>
                </a:lnTo>
                <a:lnTo>
                  <a:pt x="6040" y="46934"/>
                </a:lnTo>
                <a:lnTo>
                  <a:pt x="0" y="76847"/>
                </a:lnTo>
                <a:lnTo>
                  <a:pt x="0" y="384225"/>
                </a:lnTo>
                <a:lnTo>
                  <a:pt x="6040" y="414139"/>
                </a:lnTo>
                <a:lnTo>
                  <a:pt x="22512" y="438565"/>
                </a:lnTo>
                <a:lnTo>
                  <a:pt x="46939" y="455034"/>
                </a:lnTo>
                <a:lnTo>
                  <a:pt x="76847" y="461073"/>
                </a:lnTo>
                <a:lnTo>
                  <a:pt x="1389138" y="461073"/>
                </a:lnTo>
                <a:lnTo>
                  <a:pt x="1419046" y="455034"/>
                </a:lnTo>
                <a:lnTo>
                  <a:pt x="1443474" y="438565"/>
                </a:lnTo>
                <a:lnTo>
                  <a:pt x="1459945" y="414139"/>
                </a:lnTo>
                <a:lnTo>
                  <a:pt x="1465986" y="384225"/>
                </a:lnTo>
                <a:lnTo>
                  <a:pt x="1465986" y="76847"/>
                </a:lnTo>
                <a:lnTo>
                  <a:pt x="1459945" y="46934"/>
                </a:lnTo>
                <a:lnTo>
                  <a:pt x="1443474" y="22507"/>
                </a:lnTo>
                <a:lnTo>
                  <a:pt x="1419046" y="6038"/>
                </a:lnTo>
                <a:lnTo>
                  <a:pt x="1389138" y="0"/>
                </a:lnTo>
                <a:close/>
              </a:path>
            </a:pathLst>
          </a:custGeom>
          <a:solidFill>
            <a:srgbClr val="FD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47931" y="5726086"/>
            <a:ext cx="1466215" cy="461645"/>
          </a:xfrm>
          <a:custGeom>
            <a:avLst/>
            <a:gdLst/>
            <a:ahLst/>
            <a:cxnLst/>
            <a:rect l="l" t="t" r="r" b="b"/>
            <a:pathLst>
              <a:path w="1466215" h="461645">
                <a:moveTo>
                  <a:pt x="0" y="76848"/>
                </a:moveTo>
                <a:lnTo>
                  <a:pt x="6039" y="46935"/>
                </a:lnTo>
                <a:lnTo>
                  <a:pt x="22508" y="22508"/>
                </a:lnTo>
                <a:lnTo>
                  <a:pt x="46935" y="6039"/>
                </a:lnTo>
                <a:lnTo>
                  <a:pt x="76848" y="0"/>
                </a:lnTo>
                <a:lnTo>
                  <a:pt x="1389130" y="0"/>
                </a:lnTo>
                <a:lnTo>
                  <a:pt x="1419042" y="6039"/>
                </a:lnTo>
                <a:lnTo>
                  <a:pt x="1443467" y="22508"/>
                </a:lnTo>
                <a:lnTo>
                  <a:pt x="1459935" y="46935"/>
                </a:lnTo>
                <a:lnTo>
                  <a:pt x="1465973" y="76848"/>
                </a:lnTo>
                <a:lnTo>
                  <a:pt x="1465973" y="384231"/>
                </a:lnTo>
                <a:lnTo>
                  <a:pt x="1459935" y="414144"/>
                </a:lnTo>
                <a:lnTo>
                  <a:pt x="1443467" y="438571"/>
                </a:lnTo>
                <a:lnTo>
                  <a:pt x="1419042" y="455040"/>
                </a:lnTo>
                <a:lnTo>
                  <a:pt x="1389130" y="461079"/>
                </a:lnTo>
                <a:lnTo>
                  <a:pt x="76848" y="461079"/>
                </a:lnTo>
                <a:lnTo>
                  <a:pt x="46935" y="455040"/>
                </a:lnTo>
                <a:lnTo>
                  <a:pt x="22508" y="438571"/>
                </a:lnTo>
                <a:lnTo>
                  <a:pt x="6039" y="414144"/>
                </a:lnTo>
                <a:lnTo>
                  <a:pt x="0" y="384231"/>
                </a:lnTo>
                <a:lnTo>
                  <a:pt x="0" y="76848"/>
                </a:lnTo>
                <a:close/>
              </a:path>
            </a:pathLst>
          </a:custGeom>
          <a:ln w="1015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36864" y="5481878"/>
            <a:ext cx="5662930" cy="1680210"/>
          </a:xfrm>
          <a:prstGeom prst="rect">
            <a:avLst/>
          </a:prstGeom>
          <a:ln w="40639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4006850" marR="824865" indent="-349250">
              <a:lnSpc>
                <a:spcPct val="103400"/>
              </a:lnSpc>
            </a:pPr>
            <a:r>
              <a:rPr sz="1450" spc="-45" dirty="0">
                <a:latin typeface="Trebuchet MS"/>
                <a:cs typeface="Trebuchet MS"/>
              </a:rPr>
              <a:t>Signal with</a:t>
            </a:r>
            <a:r>
              <a:rPr sz="1450" spc="-210" dirty="0">
                <a:latin typeface="Trebuchet MS"/>
                <a:cs typeface="Trebuchet MS"/>
              </a:rPr>
              <a:t> </a:t>
            </a:r>
            <a:r>
              <a:rPr sz="1450" spc="-35" dirty="0">
                <a:latin typeface="Trebuchet MS"/>
                <a:cs typeface="Trebuchet MS"/>
              </a:rPr>
              <a:t>less  </a:t>
            </a:r>
            <a:r>
              <a:rPr sz="1450" spc="-30" dirty="0">
                <a:latin typeface="Trebuchet MS"/>
                <a:cs typeface="Trebuchet MS"/>
              </a:rPr>
              <a:t>noise!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781" y="721868"/>
            <a:ext cx="5734685" cy="145605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992505">
              <a:lnSpc>
                <a:spcPts val="5620"/>
              </a:lnSpc>
              <a:spcBef>
                <a:spcPts val="305"/>
              </a:spcBef>
            </a:pPr>
            <a:r>
              <a:rPr spc="-220" dirty="0"/>
              <a:t>UART </a:t>
            </a:r>
            <a:r>
              <a:rPr spc="-190" dirty="0"/>
              <a:t>Protocols  </a:t>
            </a:r>
            <a:r>
              <a:rPr spc="-245" dirty="0"/>
              <a:t>Different </a:t>
            </a:r>
            <a:r>
              <a:rPr spc="-235" dirty="0"/>
              <a:t>Voltage</a:t>
            </a:r>
            <a:r>
              <a:rPr spc="-530" dirty="0"/>
              <a:t> </a:t>
            </a:r>
            <a:r>
              <a:rPr spc="-250" dirty="0"/>
              <a:t>Levels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7783" y="2154935"/>
          <a:ext cx="8935083" cy="3653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1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58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66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447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728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9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Standard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23570">
                        <a:lnSpc>
                          <a:spcPct val="100000"/>
                        </a:lnSpc>
                      </a:pPr>
                      <a:r>
                        <a:rPr sz="19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Voltage</a:t>
                      </a:r>
                      <a:r>
                        <a:rPr sz="1900" b="1" spc="-1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signal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2085" marR="155575" indent="198120">
                        <a:lnSpc>
                          <a:spcPct val="115799"/>
                        </a:lnSpc>
                        <a:spcBef>
                          <a:spcPts val="990"/>
                        </a:spcBef>
                      </a:pPr>
                      <a:r>
                        <a:rPr sz="1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  </a:t>
                      </a:r>
                      <a:r>
                        <a:rPr sz="19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19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9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9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9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anc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276225" indent="78740">
                        <a:lnSpc>
                          <a:spcPct val="115799"/>
                        </a:lnSpc>
                        <a:spcBef>
                          <a:spcPts val="990"/>
                        </a:spcBef>
                      </a:pPr>
                      <a:r>
                        <a:rPr sz="19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  </a:t>
                      </a:r>
                      <a:r>
                        <a:rPr sz="19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9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9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eed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367030" marR="349250" indent="13335">
                        <a:lnSpc>
                          <a:spcPct val="115799"/>
                        </a:lnSpc>
                        <a:spcBef>
                          <a:spcPts val="990"/>
                        </a:spcBef>
                      </a:pPr>
                      <a:r>
                        <a:rPr sz="19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Number </a:t>
                      </a:r>
                      <a:r>
                        <a:rPr sz="190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900" b="1" spc="-229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devices  </a:t>
                      </a:r>
                      <a:r>
                        <a:rPr sz="19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supported </a:t>
                      </a: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900" b="1" spc="-2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933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RS-232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900" spc="-75" dirty="0">
                          <a:latin typeface="Trebuchet MS"/>
                          <a:cs typeface="Trebuchet MS"/>
                        </a:rPr>
                        <a:t>Single </a:t>
                      </a:r>
                      <a:r>
                        <a:rPr sz="1900" spc="-50" dirty="0">
                          <a:latin typeface="Trebuchet MS"/>
                          <a:cs typeface="Trebuchet MS"/>
                        </a:rPr>
                        <a:t>end</a:t>
                      </a:r>
                      <a:r>
                        <a:rPr sz="19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120" dirty="0">
                          <a:latin typeface="Trebuchet MS"/>
                          <a:cs typeface="Trebuchet MS"/>
                        </a:rPr>
                        <a:t>(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900" spc="-85" dirty="0">
                          <a:latin typeface="Trebuchet MS"/>
                          <a:cs typeface="Trebuchet MS"/>
                        </a:rPr>
                        <a:t>logic </a:t>
                      </a:r>
                      <a:r>
                        <a:rPr sz="1900" spc="-105" dirty="0">
                          <a:latin typeface="Trebuchet MS"/>
                          <a:cs typeface="Trebuchet MS"/>
                        </a:rPr>
                        <a:t>1: </a:t>
                      </a:r>
                      <a:r>
                        <a:rPr sz="1900" spc="-35" dirty="0">
                          <a:latin typeface="Trebuchet MS"/>
                          <a:cs typeface="Trebuchet MS"/>
                        </a:rPr>
                        <a:t>+5 </a:t>
                      </a:r>
                      <a:r>
                        <a:rPr sz="1900" spc="-7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900" spc="-3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100" dirty="0">
                          <a:latin typeface="Trebuchet MS"/>
                          <a:cs typeface="Trebuchet MS"/>
                        </a:rPr>
                        <a:t>+15V,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900" spc="-85" dirty="0">
                          <a:latin typeface="Trebuchet MS"/>
                          <a:cs typeface="Trebuchet MS"/>
                        </a:rPr>
                        <a:t>logic </a:t>
                      </a:r>
                      <a:r>
                        <a:rPr sz="1900" spc="-105" dirty="0">
                          <a:latin typeface="Trebuchet MS"/>
                          <a:cs typeface="Trebuchet MS"/>
                        </a:rPr>
                        <a:t>0: </a:t>
                      </a:r>
                      <a:r>
                        <a:rPr sz="1900" spc="-70" dirty="0">
                          <a:latin typeface="Trebuchet MS"/>
                          <a:cs typeface="Trebuchet MS"/>
                        </a:rPr>
                        <a:t>-5 </a:t>
                      </a:r>
                      <a:r>
                        <a:rPr sz="1900" spc="-75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900" spc="-55" dirty="0">
                          <a:latin typeface="Trebuchet MS"/>
                          <a:cs typeface="Trebuchet MS"/>
                        </a:rPr>
                        <a:t>-15</a:t>
                      </a:r>
                      <a:r>
                        <a:rPr sz="1900" spc="-4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75" dirty="0">
                          <a:latin typeface="Trebuchet MS"/>
                          <a:cs typeface="Trebuchet MS"/>
                        </a:rPr>
                        <a:t>V)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900" spc="-25" dirty="0">
                          <a:latin typeface="Trebuchet MS"/>
                          <a:cs typeface="Trebuchet MS"/>
                        </a:rPr>
                        <a:t>100</a:t>
                      </a:r>
                      <a:r>
                        <a:rPr sz="19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114" dirty="0">
                          <a:latin typeface="Trebuchet MS"/>
                          <a:cs typeface="Trebuchet MS"/>
                        </a:rPr>
                        <a:t>feet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900" spc="-85" dirty="0">
                          <a:latin typeface="Trebuchet MS"/>
                          <a:cs typeface="Trebuchet MS"/>
                        </a:rPr>
                        <a:t>115Kbit/s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900" spc="-25" dirty="0">
                          <a:latin typeface="Trebuchet MS"/>
                          <a:cs typeface="Trebuchet MS"/>
                        </a:rPr>
                        <a:t>1 </a:t>
                      </a:r>
                      <a:r>
                        <a:rPr sz="1900" spc="-125" dirty="0">
                          <a:latin typeface="Trebuchet MS"/>
                          <a:cs typeface="Trebuchet MS"/>
                        </a:rPr>
                        <a:t>master, </a:t>
                      </a:r>
                      <a:r>
                        <a:rPr sz="1900" spc="-25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900" spc="-2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95" dirty="0">
                          <a:latin typeface="Trebuchet MS"/>
                          <a:cs typeface="Trebuchet MS"/>
                        </a:rPr>
                        <a:t>receiver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708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RS-422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76708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900" spc="-95" dirty="0">
                          <a:latin typeface="Trebuchet MS"/>
                          <a:cs typeface="Trebuchet MS"/>
                        </a:rPr>
                        <a:t>Differential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  <a:p>
                      <a:pPr marL="726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75" dirty="0">
                          <a:latin typeface="Trebuchet MS"/>
                          <a:cs typeface="Trebuchet MS"/>
                        </a:rPr>
                        <a:t>(-6V to</a:t>
                      </a:r>
                      <a:r>
                        <a:rPr sz="19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55" dirty="0">
                          <a:latin typeface="Trebuchet MS"/>
                          <a:cs typeface="Trebuchet MS"/>
                        </a:rPr>
                        <a:t>+6V)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900" spc="-25" dirty="0">
                          <a:latin typeface="Trebuchet MS"/>
                          <a:cs typeface="Trebuchet MS"/>
                        </a:rPr>
                        <a:t>4000</a:t>
                      </a:r>
                      <a:r>
                        <a:rPr sz="19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114" dirty="0">
                          <a:latin typeface="Trebuchet MS"/>
                          <a:cs typeface="Trebuchet MS"/>
                        </a:rPr>
                        <a:t>feet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900" spc="-45" dirty="0">
                          <a:latin typeface="Trebuchet MS"/>
                          <a:cs typeface="Trebuchet MS"/>
                        </a:rPr>
                        <a:t>10Mbit/s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900" spc="-25" dirty="0">
                          <a:latin typeface="Trebuchet MS"/>
                          <a:cs typeface="Trebuchet MS"/>
                        </a:rPr>
                        <a:t>1 </a:t>
                      </a:r>
                      <a:r>
                        <a:rPr sz="1900" spc="-125" dirty="0">
                          <a:latin typeface="Trebuchet MS"/>
                          <a:cs typeface="Trebuchet MS"/>
                        </a:rPr>
                        <a:t>master, </a:t>
                      </a:r>
                      <a:r>
                        <a:rPr sz="1900" spc="-25" dirty="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sz="1900" spc="-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90" dirty="0">
                          <a:latin typeface="Trebuchet MS"/>
                          <a:cs typeface="Trebuchet MS"/>
                        </a:rPr>
                        <a:t>receivers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327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9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RS-485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900" spc="-95" dirty="0">
                          <a:latin typeface="Trebuchet MS"/>
                          <a:cs typeface="Trebuchet MS"/>
                        </a:rPr>
                        <a:t>Differential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75" dirty="0">
                          <a:latin typeface="Trebuchet MS"/>
                          <a:cs typeface="Trebuchet MS"/>
                        </a:rPr>
                        <a:t>(-7V to</a:t>
                      </a:r>
                      <a:r>
                        <a:rPr sz="19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45" dirty="0">
                          <a:latin typeface="Trebuchet MS"/>
                          <a:cs typeface="Trebuchet MS"/>
                        </a:rPr>
                        <a:t>+12V)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900" spc="-25" dirty="0">
                          <a:latin typeface="Trebuchet MS"/>
                          <a:cs typeface="Trebuchet MS"/>
                        </a:rPr>
                        <a:t>4000</a:t>
                      </a:r>
                      <a:r>
                        <a:rPr sz="19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114" dirty="0">
                          <a:latin typeface="Trebuchet MS"/>
                          <a:cs typeface="Trebuchet MS"/>
                        </a:rPr>
                        <a:t>feet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900" spc="-45" dirty="0">
                          <a:latin typeface="Trebuchet MS"/>
                          <a:cs typeface="Trebuchet MS"/>
                        </a:rPr>
                        <a:t>10Mbit/s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900" spc="-25" dirty="0">
                          <a:latin typeface="Trebuchet MS"/>
                          <a:cs typeface="Trebuchet MS"/>
                        </a:rPr>
                        <a:t>32 </a:t>
                      </a:r>
                      <a:r>
                        <a:rPr sz="1900" spc="-95" dirty="0">
                          <a:latin typeface="Trebuchet MS"/>
                          <a:cs typeface="Trebuchet MS"/>
                        </a:rPr>
                        <a:t>masters, </a:t>
                      </a:r>
                      <a:r>
                        <a:rPr sz="1900" spc="-25" dirty="0">
                          <a:latin typeface="Trebuchet MS"/>
                          <a:cs typeface="Trebuchet MS"/>
                        </a:rPr>
                        <a:t>32</a:t>
                      </a:r>
                      <a:r>
                        <a:rPr sz="1900" spc="-3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900" spc="-90" dirty="0">
                          <a:latin typeface="Trebuchet MS"/>
                          <a:cs typeface="Trebuchet MS"/>
                        </a:rPr>
                        <a:t>receivers</a:t>
                      </a:r>
                      <a:endParaRPr sz="1900">
                        <a:latin typeface="Trebuchet MS"/>
                        <a:cs typeface="Trebuchet MS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487167" y="5654040"/>
            <a:ext cx="5084063" cy="181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2501" y="1099819"/>
            <a:ext cx="2164715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50" spc="-315" dirty="0"/>
              <a:t>Interfacing</a:t>
            </a:r>
            <a:endParaRPr sz="4150"/>
          </a:p>
        </p:txBody>
      </p:sp>
      <p:sp>
        <p:nvSpPr>
          <p:cNvPr id="3" name="object 3"/>
          <p:cNvSpPr txBox="1"/>
          <p:nvPr/>
        </p:nvSpPr>
        <p:spPr>
          <a:xfrm>
            <a:off x="630307" y="1971548"/>
            <a:ext cx="3888104" cy="224472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34645" marR="24130" indent="-321945">
              <a:lnSpc>
                <a:spcPct val="80800"/>
              </a:lnSpc>
              <a:spcBef>
                <a:spcPts val="555"/>
              </a:spcBef>
              <a:buSzPct val="94736"/>
              <a:buFont typeface="Arial"/>
              <a:buChar char="•"/>
              <a:tabLst>
                <a:tab pos="487680" algn="l"/>
                <a:tab pos="488315" algn="l"/>
              </a:tabLst>
            </a:pPr>
            <a:r>
              <a:rPr sz="1900" spc="-50" dirty="0">
                <a:latin typeface="Trebuchet MS"/>
                <a:cs typeface="Trebuchet MS"/>
              </a:rPr>
              <a:t>Note </a:t>
            </a:r>
            <a:r>
              <a:rPr sz="1900" spc="-90" dirty="0">
                <a:latin typeface="Trebuchet MS"/>
                <a:cs typeface="Trebuchet MS"/>
              </a:rPr>
              <a:t>that </a:t>
            </a:r>
            <a:r>
              <a:rPr sz="1900" spc="-70" dirty="0">
                <a:latin typeface="Trebuchet MS"/>
                <a:cs typeface="Trebuchet MS"/>
              </a:rPr>
              <a:t>in </a:t>
            </a:r>
            <a:r>
              <a:rPr sz="1900" spc="-85" dirty="0">
                <a:latin typeface="Trebuchet MS"/>
                <a:cs typeface="Trebuchet MS"/>
              </a:rPr>
              <a:t>general </a:t>
            </a:r>
            <a:r>
              <a:rPr sz="1900" spc="-75" dirty="0">
                <a:latin typeface="Trebuchet MS"/>
                <a:cs typeface="Trebuchet MS"/>
              </a:rPr>
              <a:t>we </a:t>
            </a:r>
            <a:r>
              <a:rPr sz="1900" spc="-45" dirty="0">
                <a:latin typeface="Trebuchet MS"/>
                <a:cs typeface="Trebuchet MS"/>
              </a:rPr>
              <a:t>SHOULD  use </a:t>
            </a:r>
            <a:r>
              <a:rPr sz="1900" spc="-60" dirty="0">
                <a:latin typeface="Trebuchet MS"/>
                <a:cs typeface="Trebuchet MS"/>
              </a:rPr>
              <a:t>something </a:t>
            </a:r>
            <a:r>
              <a:rPr sz="1900" spc="-120" dirty="0">
                <a:latin typeface="Trebuchet MS"/>
                <a:cs typeface="Trebuchet MS"/>
              </a:rPr>
              <a:t>like </a:t>
            </a:r>
            <a:r>
              <a:rPr sz="1900" dirty="0">
                <a:latin typeface="Trebuchet MS"/>
                <a:cs typeface="Trebuchet MS"/>
              </a:rPr>
              <a:t>Maxim's  </a:t>
            </a:r>
            <a:r>
              <a:rPr sz="1900" spc="20" dirty="0">
                <a:latin typeface="Trebuchet MS"/>
                <a:cs typeface="Trebuchet MS"/>
              </a:rPr>
              <a:t>MAX232 </a:t>
            </a:r>
            <a:r>
              <a:rPr sz="1900" spc="-70" dirty="0">
                <a:latin typeface="Trebuchet MS"/>
                <a:cs typeface="Trebuchet MS"/>
              </a:rPr>
              <a:t>in </a:t>
            </a:r>
            <a:r>
              <a:rPr sz="1900" spc="-60" dirty="0">
                <a:latin typeface="Trebuchet MS"/>
                <a:cs typeface="Trebuchet MS"/>
              </a:rPr>
              <a:t>order </a:t>
            </a:r>
            <a:r>
              <a:rPr sz="1900" spc="-75" dirty="0">
                <a:latin typeface="Trebuchet MS"/>
                <a:cs typeface="Trebuchet MS"/>
              </a:rPr>
              <a:t>to </a:t>
            </a:r>
            <a:r>
              <a:rPr sz="1900" spc="-55" dirty="0">
                <a:latin typeface="Trebuchet MS"/>
                <a:cs typeface="Trebuchet MS"/>
              </a:rPr>
              <a:t>ensure </a:t>
            </a:r>
            <a:r>
              <a:rPr sz="1900" spc="-85" dirty="0">
                <a:latin typeface="Trebuchet MS"/>
                <a:cs typeface="Trebuchet MS"/>
              </a:rPr>
              <a:t>voltage  compa)bility </a:t>
            </a:r>
            <a:r>
              <a:rPr sz="1900" spc="-75" dirty="0">
                <a:latin typeface="Trebuchet MS"/>
                <a:cs typeface="Trebuchet MS"/>
              </a:rPr>
              <a:t>between the </a:t>
            </a:r>
            <a:r>
              <a:rPr sz="1900" spc="-85" dirty="0">
                <a:solidFill>
                  <a:srgbClr val="FF0000"/>
                </a:solidFill>
                <a:latin typeface="Trebuchet MS"/>
                <a:cs typeface="Trebuchet MS"/>
              </a:rPr>
              <a:t>PIC </a:t>
            </a:r>
            <a:r>
              <a:rPr sz="1900" spc="-55" dirty="0">
                <a:solidFill>
                  <a:srgbClr val="FF0000"/>
                </a:solidFill>
                <a:latin typeface="Trebuchet MS"/>
                <a:cs typeface="Trebuchet MS"/>
              </a:rPr>
              <a:t>and  </a:t>
            </a:r>
            <a:r>
              <a:rPr sz="1900" spc="-75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900" spc="-40" dirty="0">
                <a:solidFill>
                  <a:srgbClr val="FF0000"/>
                </a:solidFill>
                <a:latin typeface="Trebuchet MS"/>
                <a:cs typeface="Trebuchet MS"/>
              </a:rPr>
              <a:t>RS232 or </a:t>
            </a:r>
            <a:r>
              <a:rPr sz="1900" spc="-75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1900" spc="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900" spc="-85" dirty="0">
                <a:solidFill>
                  <a:srgbClr val="FF0000"/>
                </a:solidFill>
                <a:latin typeface="Trebuchet MS"/>
                <a:cs typeface="Trebuchet MS"/>
              </a:rPr>
              <a:t>terminal</a:t>
            </a:r>
            <a:endParaRPr sz="1900">
              <a:latin typeface="Trebuchet MS"/>
              <a:cs typeface="Trebuchet MS"/>
            </a:endParaRPr>
          </a:p>
          <a:p>
            <a:pPr marL="334645" marR="5080" indent="-321945">
              <a:lnSpc>
                <a:spcPts val="1850"/>
              </a:lnSpc>
              <a:spcBef>
                <a:spcPts val="395"/>
              </a:spcBef>
              <a:buSzPct val="94736"/>
              <a:buFont typeface="Arial"/>
              <a:buChar char="•"/>
              <a:tabLst>
                <a:tab pos="487680" algn="l"/>
                <a:tab pos="488315" algn="l"/>
              </a:tabLst>
            </a:pPr>
            <a:r>
              <a:rPr sz="1900" spc="-85" dirty="0">
                <a:latin typeface="Trebuchet MS"/>
                <a:cs typeface="Trebuchet MS"/>
              </a:rPr>
              <a:t>It </a:t>
            </a:r>
            <a:r>
              <a:rPr sz="1900" spc="-65" dirty="0">
                <a:latin typeface="Trebuchet MS"/>
                <a:cs typeface="Trebuchet MS"/>
              </a:rPr>
              <a:t>is </a:t>
            </a:r>
            <a:r>
              <a:rPr sz="1900" spc="-60" dirty="0">
                <a:latin typeface="Trebuchet MS"/>
                <a:cs typeface="Trebuchet MS"/>
              </a:rPr>
              <a:t>also possible </a:t>
            </a:r>
            <a:r>
              <a:rPr sz="1900" spc="-75" dirty="0">
                <a:latin typeface="Trebuchet MS"/>
                <a:cs typeface="Trebuchet MS"/>
              </a:rPr>
              <a:t>to </a:t>
            </a:r>
            <a:r>
              <a:rPr sz="1900" spc="-70" dirty="0">
                <a:latin typeface="Trebuchet MS"/>
                <a:cs typeface="Trebuchet MS"/>
              </a:rPr>
              <a:t>INVERT  </a:t>
            </a:r>
            <a:r>
              <a:rPr sz="1900" spc="-80" dirty="0">
                <a:latin typeface="Trebuchet MS"/>
                <a:cs typeface="Trebuchet MS"/>
              </a:rPr>
              <a:t>polarity </a:t>
            </a:r>
            <a:r>
              <a:rPr sz="1900" spc="-65" dirty="0">
                <a:latin typeface="Trebuchet MS"/>
                <a:cs typeface="Trebuchet MS"/>
              </a:rPr>
              <a:t>of </a:t>
            </a:r>
            <a:r>
              <a:rPr sz="1900" spc="-80" dirty="0">
                <a:latin typeface="Trebuchet MS"/>
                <a:cs typeface="Trebuchet MS"/>
              </a:rPr>
              <a:t>the </a:t>
            </a:r>
            <a:r>
              <a:rPr sz="1900" spc="-65" dirty="0">
                <a:latin typeface="Trebuchet MS"/>
                <a:cs typeface="Trebuchet MS"/>
              </a:rPr>
              <a:t>signals </a:t>
            </a:r>
            <a:r>
              <a:rPr sz="1900" spc="-20" dirty="0">
                <a:latin typeface="Trebuchet MS"/>
                <a:cs typeface="Trebuchet MS"/>
              </a:rPr>
              <a:t>on </a:t>
            </a:r>
            <a:r>
              <a:rPr sz="1900" spc="-120" dirty="0">
                <a:latin typeface="Trebuchet MS"/>
                <a:cs typeface="Trebuchet MS"/>
              </a:rPr>
              <a:t>TX </a:t>
            </a:r>
            <a:r>
              <a:rPr sz="1900" spc="-55" dirty="0">
                <a:latin typeface="Trebuchet MS"/>
                <a:cs typeface="Trebuchet MS"/>
              </a:rPr>
              <a:t>and </a:t>
            </a:r>
            <a:r>
              <a:rPr sz="1900" spc="-65" dirty="0">
                <a:latin typeface="Trebuchet MS"/>
                <a:cs typeface="Trebuchet MS"/>
              </a:rPr>
              <a:t>RX  </a:t>
            </a:r>
            <a:r>
              <a:rPr sz="1900" spc="-55" dirty="0">
                <a:latin typeface="Trebuchet MS"/>
                <a:cs typeface="Trebuchet MS"/>
              </a:rPr>
              <a:t>pins </a:t>
            </a:r>
            <a:r>
              <a:rPr sz="1900" spc="-65" dirty="0">
                <a:latin typeface="Trebuchet MS"/>
                <a:cs typeface="Trebuchet MS"/>
              </a:rPr>
              <a:t>of </a:t>
            </a:r>
            <a:r>
              <a:rPr sz="1900" spc="-130" dirty="0">
                <a:latin typeface="Trebuchet MS"/>
                <a:cs typeface="Trebuchet MS"/>
              </a:rPr>
              <a:t>USART, </a:t>
            </a:r>
            <a:r>
              <a:rPr sz="1900" spc="-75" dirty="0">
                <a:latin typeface="Trebuchet MS"/>
                <a:cs typeface="Trebuchet MS"/>
              </a:rPr>
              <a:t>to </a:t>
            </a:r>
            <a:r>
              <a:rPr sz="1900" spc="-100" dirty="0">
                <a:latin typeface="Trebuchet MS"/>
                <a:cs typeface="Trebuchet MS"/>
              </a:rPr>
              <a:t>interface </a:t>
            </a:r>
            <a:r>
              <a:rPr sz="1900" spc="-75" dirty="0">
                <a:latin typeface="Trebuchet MS"/>
                <a:cs typeface="Trebuchet MS"/>
              </a:rPr>
              <a:t>to </a:t>
            </a:r>
            <a:r>
              <a:rPr sz="1900" spc="-80" dirty="0">
                <a:latin typeface="Trebuchet MS"/>
                <a:cs typeface="Trebuchet MS"/>
              </a:rPr>
              <a:t>the  </a:t>
            </a:r>
            <a:r>
              <a:rPr sz="1900" spc="-85" dirty="0">
                <a:latin typeface="Trebuchet MS"/>
                <a:cs typeface="Trebuchet MS"/>
              </a:rPr>
              <a:t>terminal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2387" y="789190"/>
            <a:ext cx="3812006" cy="321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7784" y="3989832"/>
            <a:ext cx="5017008" cy="3553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A9A700"/>
                  </a:solidFill>
                </a:uFill>
              </a:rPr>
              <a:t>PIC18F452/4520 </a:t>
            </a:r>
            <a:r>
              <a:rPr u="heavy" spc="440" dirty="0">
                <a:uFill>
                  <a:solidFill>
                    <a:srgbClr val="A9A700"/>
                  </a:solidFill>
                </a:uFill>
              </a:rPr>
              <a:t>I/O </a:t>
            </a:r>
            <a:r>
              <a:rPr u="heavy" spc="5" dirty="0">
                <a:uFill>
                  <a:solidFill>
                    <a:srgbClr val="A9A700"/>
                  </a:solidFill>
                </a:uFill>
              </a:rPr>
              <a:t>Ports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(1 </a:t>
            </a:r>
            <a:r>
              <a:rPr sz="3200" u="heavy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of</a:t>
            </a:r>
            <a:r>
              <a:rPr sz="3200" u="heavy" spc="-33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5)	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MCU includes </a:t>
            </a:r>
            <a:r>
              <a:rPr dirty="0"/>
              <a:t>five I/O</a:t>
            </a:r>
            <a:r>
              <a:rPr spc="5" dirty="0"/>
              <a:t> </a:t>
            </a:r>
            <a:r>
              <a:rPr spc="-5" dirty="0"/>
              <a:t>ports</a:t>
            </a:r>
            <a:endParaRPr sz="2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1800" spc="-67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800" spc="22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400" spc="-5" dirty="0"/>
              <a:t>PORTA, PORTB, PORTC, PORTD, </a:t>
            </a:r>
            <a:r>
              <a:rPr sz="2400" dirty="0"/>
              <a:t>and</a:t>
            </a:r>
            <a:r>
              <a:rPr sz="2400" spc="20" dirty="0"/>
              <a:t> </a:t>
            </a:r>
            <a:r>
              <a:rPr sz="2400" spc="-5" dirty="0"/>
              <a:t>PORTE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715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Ports </a:t>
            </a:r>
            <a:r>
              <a:rPr dirty="0"/>
              <a:t>are </a:t>
            </a:r>
            <a:r>
              <a:rPr spc="-5" dirty="0"/>
              <a:t>multiplexed </a:t>
            </a:r>
            <a:r>
              <a:rPr dirty="0"/>
              <a:t>meaning </a:t>
            </a:r>
            <a:r>
              <a:rPr spc="-5" dirty="0"/>
              <a:t>they can be  set </a:t>
            </a:r>
            <a:r>
              <a:rPr dirty="0"/>
              <a:t>up </a:t>
            </a:r>
            <a:r>
              <a:rPr spc="-5" dirty="0"/>
              <a:t>by writing instructions to perform  various functions</a:t>
            </a:r>
            <a:endParaRPr sz="2100">
              <a:latin typeface="Times New Roman"/>
              <a:cs typeface="Times New Roman"/>
            </a:endParaRPr>
          </a:p>
          <a:p>
            <a:pPr marL="4394200" marR="1526540" indent="-342900">
              <a:lnSpc>
                <a:spcPct val="77400"/>
              </a:lnSpc>
              <a:spcBef>
                <a:spcPts val="2940"/>
              </a:spcBef>
            </a:pPr>
            <a:r>
              <a:rPr sz="1400" spc="-25" dirty="0">
                <a:solidFill>
                  <a:srgbClr val="0066FF"/>
                </a:solidFill>
              </a:rPr>
              <a:t>PORTA: </a:t>
            </a:r>
            <a:r>
              <a:rPr sz="1400" spc="-5" dirty="0">
                <a:solidFill>
                  <a:srgbClr val="0066FF"/>
                </a:solidFill>
              </a:rPr>
              <a:t>Example </a:t>
            </a:r>
            <a:r>
              <a:rPr sz="1400" dirty="0">
                <a:solidFill>
                  <a:srgbClr val="0066FF"/>
                </a:solidFill>
              </a:rPr>
              <a:t>of </a:t>
            </a:r>
            <a:r>
              <a:rPr sz="1400" spc="-5" dirty="0">
                <a:solidFill>
                  <a:srgbClr val="0066FF"/>
                </a:solidFill>
              </a:rPr>
              <a:t>Multiple  </a:t>
            </a:r>
            <a:r>
              <a:rPr sz="1400" dirty="0">
                <a:solidFill>
                  <a:srgbClr val="0066FF"/>
                </a:solidFill>
              </a:rPr>
              <a:t>Functions</a:t>
            </a:r>
            <a:endParaRPr sz="1400"/>
          </a:p>
        </p:txBody>
      </p:sp>
      <p:sp>
        <p:nvSpPr>
          <p:cNvPr id="6" name="object 6"/>
          <p:cNvSpPr txBox="1"/>
          <p:nvPr/>
        </p:nvSpPr>
        <p:spPr>
          <a:xfrm>
            <a:off x="5031740" y="5018532"/>
            <a:ext cx="2474595" cy="66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Digital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I/O:</a:t>
            </a:r>
            <a:r>
              <a:rPr sz="14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RA6-RA0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54965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Analog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Input:</a:t>
            </a:r>
            <a:r>
              <a:rPr sz="1400" spc="-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Verdana"/>
                <a:cs typeface="Verdana"/>
              </a:rPr>
              <a:t>AN0-AN4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endParaRPr sz="10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4640" y="5450332"/>
            <a:ext cx="2498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V </a:t>
            </a:r>
            <a:r>
              <a:rPr sz="1350" spc="22" baseline="-21604" dirty="0">
                <a:solidFill>
                  <a:srgbClr val="FF2600"/>
                </a:solidFill>
                <a:latin typeface="Verdana"/>
                <a:cs typeface="Verdana"/>
              </a:rPr>
              <a:t>REF</a:t>
            </a:r>
            <a:r>
              <a:rPr sz="1400" spc="15" dirty="0">
                <a:solidFill>
                  <a:srgbClr val="FF0000"/>
                </a:solidFill>
                <a:latin typeface="Verdana"/>
                <a:cs typeface="Verdana"/>
              </a:rPr>
              <a:t>+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: A/D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Reference</a:t>
            </a:r>
            <a:r>
              <a:rPr sz="1400" spc="-10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Plus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1740" y="5623559"/>
            <a:ext cx="2817495" cy="14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ts val="1660"/>
              </a:lnSpc>
              <a:spcBef>
                <a:spcPts val="100"/>
              </a:spcBef>
            </a:pPr>
            <a:r>
              <a:rPr sz="1400" spc="-15" dirty="0">
                <a:solidFill>
                  <a:srgbClr val="FF0000"/>
                </a:solidFill>
                <a:latin typeface="Verdana"/>
                <a:cs typeface="Verdana"/>
              </a:rPr>
              <a:t>Voltage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0"/>
              </a:lnSpc>
              <a:tabLst>
                <a:tab pos="354965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V </a:t>
            </a:r>
            <a:r>
              <a:rPr sz="1350" spc="22" baseline="-21604" dirty="0">
                <a:solidFill>
                  <a:srgbClr val="FF2600"/>
                </a:solidFill>
                <a:latin typeface="Verdana"/>
                <a:cs typeface="Verdana"/>
              </a:rPr>
              <a:t>REF</a:t>
            </a:r>
            <a:r>
              <a:rPr sz="1400" spc="15" dirty="0">
                <a:solidFill>
                  <a:srgbClr val="FF0000"/>
                </a:solidFill>
                <a:latin typeface="Verdana"/>
                <a:cs typeface="Verdana"/>
              </a:rPr>
              <a:t>-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: A/D</a:t>
            </a:r>
            <a:r>
              <a:rPr sz="1400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Reference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1292860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Minus</a:t>
            </a:r>
            <a:r>
              <a:rPr sz="1400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Verdana"/>
                <a:cs typeface="Verdana"/>
              </a:rPr>
              <a:t>Voltage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54965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spc="-10" dirty="0">
                <a:solidFill>
                  <a:srgbClr val="FF0000"/>
                </a:solidFill>
                <a:latin typeface="Verdana"/>
                <a:cs typeface="Verdana"/>
              </a:rPr>
              <a:t>TOCK1: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Timer0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Ext.</a:t>
            </a:r>
            <a:r>
              <a:rPr sz="1400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Clock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39"/>
              </a:lnSpc>
              <a:spcBef>
                <a:spcPts val="20"/>
              </a:spcBef>
              <a:tabLst>
                <a:tab pos="354965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SS: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SPI </a:t>
            </a:r>
            <a:r>
              <a:rPr sz="1400" spc="-10" dirty="0">
                <a:solidFill>
                  <a:srgbClr val="FF0000"/>
                </a:solidFill>
                <a:latin typeface="Verdana"/>
                <a:cs typeface="Verdana"/>
              </a:rPr>
              <a:t>Slave </a:t>
            </a:r>
            <a:r>
              <a:rPr sz="1400" dirty="0">
                <a:solidFill>
                  <a:srgbClr val="FF0000"/>
                </a:solidFill>
                <a:latin typeface="Verdana"/>
                <a:cs typeface="Verdana"/>
              </a:rPr>
              <a:t>Select</a:t>
            </a:r>
            <a:r>
              <a:rPr sz="1400" spc="-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Input</a:t>
            </a:r>
            <a:endParaRPr sz="1400">
              <a:latin typeface="Verdana"/>
              <a:cs typeface="Verdana"/>
            </a:endParaRPr>
          </a:p>
          <a:p>
            <a:pPr marL="355600" marR="41910" indent="-342900">
              <a:lnSpc>
                <a:spcPts val="1360"/>
              </a:lnSpc>
              <a:spcBef>
                <a:spcPts val="270"/>
              </a:spcBef>
              <a:tabLst>
                <a:tab pos="354965" algn="l"/>
              </a:tabLst>
            </a:pPr>
            <a:r>
              <a:rPr sz="1050" spc="-47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050" spc="-470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400" spc="-15" dirty="0">
                <a:solidFill>
                  <a:srgbClr val="FF0000"/>
                </a:solidFill>
                <a:latin typeface="Verdana"/>
                <a:cs typeface="Verdana"/>
              </a:rPr>
              <a:t>LVDIN: </a:t>
            </a:r>
            <a:r>
              <a:rPr sz="1400" spc="-5" dirty="0">
                <a:solidFill>
                  <a:srgbClr val="FF0000"/>
                </a:solidFill>
                <a:latin typeface="Verdana"/>
                <a:cs typeface="Verdana"/>
              </a:rPr>
              <a:t>Low voltage Detect  Input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2600" y="4495800"/>
            <a:ext cx="2706624" cy="2582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8048" y="615187"/>
            <a:ext cx="426085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UART</a:t>
            </a:r>
            <a:r>
              <a:rPr spc="-400" dirty="0"/>
              <a:t> </a:t>
            </a:r>
            <a:r>
              <a:rPr spc="-185" dirty="0"/>
              <a:t>Connection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0787" y="7083043"/>
            <a:ext cx="19177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10" dirty="0">
                <a:solidFill>
                  <a:srgbClr val="898989"/>
                </a:solidFill>
                <a:latin typeface="Trebuchet MS"/>
                <a:cs typeface="Trebuchet MS"/>
              </a:rPr>
              <a:t>19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5985" y="4914934"/>
            <a:ext cx="4542751" cy="20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8360" y="2515196"/>
            <a:ext cx="5608320" cy="171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7796" y="1654556"/>
            <a:ext cx="7515859" cy="610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75" dirty="0">
                <a:latin typeface="Trebuchet MS"/>
                <a:cs typeface="Trebuchet MS"/>
              </a:rPr>
              <a:t>To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send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55" dirty="0">
                <a:latin typeface="Trebuchet MS"/>
                <a:cs typeface="Trebuchet MS"/>
              </a:rPr>
              <a:t>and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receive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95" dirty="0">
                <a:latin typeface="Trebuchet MS"/>
                <a:cs typeface="Trebuchet MS"/>
              </a:rPr>
              <a:t>data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50" dirty="0">
                <a:latin typeface="Trebuchet MS"/>
                <a:cs typeface="Trebuchet MS"/>
              </a:rPr>
              <a:t>using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UART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75" dirty="0">
                <a:latin typeface="Trebuchet MS"/>
                <a:cs typeface="Trebuchet MS"/>
              </a:rPr>
              <a:t>we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can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use</a:t>
            </a:r>
            <a:r>
              <a:rPr sz="1900" spc="-125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several</a:t>
            </a:r>
            <a:r>
              <a:rPr sz="1900" spc="-130" dirty="0">
                <a:latin typeface="Trebuchet MS"/>
                <a:cs typeface="Trebuchet MS"/>
              </a:rPr>
              <a:t> </a:t>
            </a:r>
            <a:r>
              <a:rPr sz="1900" spc="-50" dirty="0">
                <a:latin typeface="Trebuchet MS"/>
                <a:cs typeface="Trebuchet MS"/>
              </a:rPr>
              <a:t>methods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85" dirty="0">
                <a:latin typeface="Trebuchet MS"/>
                <a:cs typeface="Trebuchet MS"/>
              </a:rPr>
              <a:t>including:</a:t>
            </a:r>
            <a:endParaRPr sz="1900">
              <a:latin typeface="Trebuchet MS"/>
              <a:cs typeface="Trebuchet MS"/>
            </a:endParaRPr>
          </a:p>
          <a:p>
            <a:pPr marL="67945">
              <a:lnSpc>
                <a:spcPct val="100000"/>
              </a:lnSpc>
              <a:spcBef>
                <a:spcPts val="20"/>
              </a:spcBef>
            </a:pPr>
            <a:r>
              <a:rPr sz="1900" b="1" spc="-95" dirty="0">
                <a:latin typeface="Trebuchet MS"/>
                <a:cs typeface="Trebuchet MS"/>
              </a:rPr>
              <a:t>polling,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114" dirty="0">
                <a:latin typeface="Trebuchet MS"/>
                <a:cs typeface="Trebuchet MS"/>
              </a:rPr>
              <a:t>interrupt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5728" y="2542032"/>
            <a:ext cx="1109472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2991" y="2520695"/>
            <a:ext cx="697991" cy="60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4991" y="2567910"/>
            <a:ext cx="1011605" cy="382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54991" y="2567914"/>
            <a:ext cx="1012190" cy="382270"/>
          </a:xfrm>
          <a:prstGeom prst="rect">
            <a:avLst/>
          </a:prstGeom>
          <a:ln w="10159">
            <a:solidFill>
              <a:srgbClr val="4A7E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900" spc="-85" dirty="0">
                <a:solidFill>
                  <a:srgbClr val="FFFFFF"/>
                </a:solidFill>
                <a:latin typeface="Trebuchet MS"/>
                <a:cs typeface="Trebuchet MS"/>
              </a:rPr>
              <a:t>PIC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3264" y="2542032"/>
            <a:ext cx="1109472" cy="481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0527" y="2520695"/>
            <a:ext cx="697991" cy="60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2463" y="2567910"/>
            <a:ext cx="1011605" cy="382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42463" y="2567914"/>
            <a:ext cx="1012190" cy="382270"/>
          </a:xfrm>
          <a:prstGeom prst="rect">
            <a:avLst/>
          </a:prstGeom>
          <a:ln w="10159">
            <a:solidFill>
              <a:srgbClr val="4A7E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900" spc="-85" dirty="0">
                <a:solidFill>
                  <a:srgbClr val="FFFFFF"/>
                </a:solidFill>
                <a:latin typeface="Trebuchet MS"/>
                <a:cs typeface="Trebuchet MS"/>
              </a:rPr>
              <a:t>PIC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95800" y="5330952"/>
            <a:ext cx="1109472" cy="48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03064" y="5306567"/>
            <a:ext cx="697991" cy="60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45914" y="5355725"/>
            <a:ext cx="1011605" cy="3822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5914" y="5355729"/>
            <a:ext cx="1012190" cy="382270"/>
          </a:xfrm>
          <a:prstGeom prst="rect">
            <a:avLst/>
          </a:prstGeom>
          <a:ln w="10159">
            <a:solidFill>
              <a:srgbClr val="4A7EBB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1900" spc="-85" dirty="0">
                <a:solidFill>
                  <a:srgbClr val="FFFFFF"/>
                </a:solidFill>
                <a:latin typeface="Trebuchet MS"/>
                <a:cs typeface="Trebuchet MS"/>
              </a:rPr>
              <a:t>PIC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440" y="1285239"/>
            <a:ext cx="0" cy="5445760"/>
          </a:xfrm>
          <a:custGeom>
            <a:avLst/>
            <a:gdLst/>
            <a:ahLst/>
            <a:cxnLst/>
            <a:rect l="l" t="t" r="r" b="b"/>
            <a:pathLst>
              <a:path h="5445759">
                <a:moveTo>
                  <a:pt x="0" y="0"/>
                </a:moveTo>
                <a:lnTo>
                  <a:pt x="0" y="5445760"/>
                </a:lnTo>
              </a:path>
            </a:pathLst>
          </a:custGeom>
          <a:ln w="81279">
            <a:solidFill>
              <a:srgbClr val="66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2240" y="553719"/>
            <a:ext cx="474345" cy="487680"/>
          </a:xfrm>
          <a:custGeom>
            <a:avLst/>
            <a:gdLst/>
            <a:ahLst/>
            <a:cxnLst/>
            <a:rect l="l" t="t" r="r" b="b"/>
            <a:pathLst>
              <a:path w="474345" h="487680">
                <a:moveTo>
                  <a:pt x="0" y="487679"/>
                </a:moveTo>
                <a:lnTo>
                  <a:pt x="474129" y="487679"/>
                </a:lnTo>
                <a:lnTo>
                  <a:pt x="474129" y="0"/>
                </a:lnTo>
                <a:lnTo>
                  <a:pt x="0" y="0"/>
                </a:lnTo>
                <a:lnTo>
                  <a:pt x="0" y="487679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18689" y="553720"/>
            <a:ext cx="487680" cy="487680"/>
          </a:xfrm>
          <a:custGeom>
            <a:avLst/>
            <a:gdLst/>
            <a:ahLst/>
            <a:cxnLst/>
            <a:rect l="l" t="t" r="r" b="b"/>
            <a:pathLst>
              <a:path w="487679" h="487680">
                <a:moveTo>
                  <a:pt x="0" y="487679"/>
                </a:moveTo>
                <a:lnTo>
                  <a:pt x="487679" y="487679"/>
                </a:lnTo>
                <a:lnTo>
                  <a:pt x="487679" y="0"/>
                </a:lnTo>
                <a:lnTo>
                  <a:pt x="0" y="0"/>
                </a:lnTo>
                <a:lnTo>
                  <a:pt x="0" y="487679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553719"/>
            <a:ext cx="8473440" cy="487680"/>
          </a:xfrm>
          <a:custGeom>
            <a:avLst/>
            <a:gdLst/>
            <a:ahLst/>
            <a:cxnLst/>
            <a:rect l="l" t="t" r="r" b="b"/>
            <a:pathLst>
              <a:path w="8473440" h="487680">
                <a:moveTo>
                  <a:pt x="0" y="487679"/>
                </a:moveTo>
                <a:lnTo>
                  <a:pt x="8473440" y="487679"/>
                </a:lnTo>
                <a:lnTo>
                  <a:pt x="8473440" y="0"/>
                </a:lnTo>
                <a:lnTo>
                  <a:pt x="0" y="0"/>
                </a:lnTo>
                <a:lnTo>
                  <a:pt x="0" y="487679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553720"/>
            <a:ext cx="8473440" cy="487680"/>
          </a:xfrm>
          <a:custGeom>
            <a:avLst/>
            <a:gdLst/>
            <a:ahLst/>
            <a:cxnLst/>
            <a:rect l="l" t="t" r="r" b="b"/>
            <a:pathLst>
              <a:path w="8473440" h="487680">
                <a:moveTo>
                  <a:pt x="0" y="487679"/>
                </a:moveTo>
                <a:lnTo>
                  <a:pt x="8473439" y="487679"/>
                </a:lnTo>
                <a:lnTo>
                  <a:pt x="8473439" y="0"/>
                </a:lnTo>
                <a:lnTo>
                  <a:pt x="0" y="0"/>
                </a:lnTo>
                <a:lnTo>
                  <a:pt x="0" y="487679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1041400"/>
            <a:ext cx="8473440" cy="243840"/>
          </a:xfrm>
          <a:custGeom>
            <a:avLst/>
            <a:gdLst/>
            <a:ahLst/>
            <a:cxnLst/>
            <a:rect l="l" t="t" r="r" b="b"/>
            <a:pathLst>
              <a:path w="8473440" h="243840">
                <a:moveTo>
                  <a:pt x="0" y="243839"/>
                </a:moveTo>
                <a:lnTo>
                  <a:pt x="8473440" y="243839"/>
                </a:lnTo>
                <a:lnTo>
                  <a:pt x="8473440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1041400"/>
            <a:ext cx="8473440" cy="243840"/>
          </a:xfrm>
          <a:custGeom>
            <a:avLst/>
            <a:gdLst/>
            <a:ahLst/>
            <a:cxnLst/>
            <a:rect l="l" t="t" r="r" b="b"/>
            <a:pathLst>
              <a:path w="8473440" h="243840">
                <a:moveTo>
                  <a:pt x="0" y="243839"/>
                </a:moveTo>
                <a:lnTo>
                  <a:pt x="8473439" y="243839"/>
                </a:lnTo>
                <a:lnTo>
                  <a:pt x="847343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28848" y="1041400"/>
            <a:ext cx="477520" cy="243840"/>
          </a:xfrm>
          <a:custGeom>
            <a:avLst/>
            <a:gdLst/>
            <a:ahLst/>
            <a:cxnLst/>
            <a:rect l="l" t="t" r="r" b="b"/>
            <a:pathLst>
              <a:path w="477520" h="243840">
                <a:moveTo>
                  <a:pt x="0" y="243839"/>
                </a:moveTo>
                <a:lnTo>
                  <a:pt x="477520" y="243839"/>
                </a:lnTo>
                <a:lnTo>
                  <a:pt x="477520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8848" y="1041400"/>
            <a:ext cx="477520" cy="243840"/>
          </a:xfrm>
          <a:custGeom>
            <a:avLst/>
            <a:gdLst/>
            <a:ahLst/>
            <a:cxnLst/>
            <a:rect l="l" t="t" r="r" b="b"/>
            <a:pathLst>
              <a:path w="477520" h="243840">
                <a:moveTo>
                  <a:pt x="0" y="243839"/>
                </a:moveTo>
                <a:lnTo>
                  <a:pt x="477519" y="243839"/>
                </a:lnTo>
                <a:lnTo>
                  <a:pt x="477519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5200" y="4048759"/>
            <a:ext cx="8209280" cy="0"/>
          </a:xfrm>
          <a:custGeom>
            <a:avLst/>
            <a:gdLst/>
            <a:ahLst/>
            <a:cxnLst/>
            <a:rect l="l" t="t" r="r" b="b"/>
            <a:pathLst>
              <a:path w="8209280">
                <a:moveTo>
                  <a:pt x="8209279" y="0"/>
                </a:moveTo>
                <a:lnTo>
                  <a:pt x="0" y="1"/>
                </a:lnTo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553719"/>
            <a:ext cx="8950960" cy="6177280"/>
          </a:xfrm>
          <a:custGeom>
            <a:avLst/>
            <a:gdLst/>
            <a:ahLst/>
            <a:cxnLst/>
            <a:rect l="l" t="t" r="r" b="b"/>
            <a:pathLst>
              <a:path w="8950960" h="6177280">
                <a:moveTo>
                  <a:pt x="0" y="0"/>
                </a:moveTo>
                <a:lnTo>
                  <a:pt x="8950954" y="0"/>
                </a:lnTo>
                <a:lnTo>
                  <a:pt x="8950954" y="6177279"/>
                </a:lnTo>
                <a:lnTo>
                  <a:pt x="0" y="617727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0036" y="4143965"/>
            <a:ext cx="7438390" cy="74443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3900" spc="20" dirty="0">
                <a:latin typeface="Arial"/>
                <a:cs typeface="Arial"/>
              </a:rPr>
              <a:t>Clocks, Watchdog </a:t>
            </a:r>
            <a:r>
              <a:rPr sz="3900" spc="25" dirty="0">
                <a:latin typeface="Arial"/>
                <a:cs typeface="Arial"/>
              </a:rPr>
              <a:t>Timer </a:t>
            </a:r>
            <a:r>
              <a:rPr sz="3900" spc="10" dirty="0">
                <a:latin typeface="Arial"/>
                <a:cs typeface="Arial"/>
              </a:rPr>
              <a:t>/</a:t>
            </a:r>
            <a:r>
              <a:rPr sz="3900" spc="-70" dirty="0">
                <a:latin typeface="Arial"/>
                <a:cs typeface="Arial"/>
              </a:rPr>
              <a:t> </a:t>
            </a:r>
            <a:r>
              <a:rPr sz="3900" spc="25" dirty="0">
                <a:latin typeface="Arial"/>
                <a:cs typeface="Arial"/>
              </a:rPr>
              <a:t>Timers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46622F67-F086-488A-A814-A6E9AC07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411734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Reset</a:t>
            </a:r>
            <a:r>
              <a:rPr sz="4700" spc="-65" dirty="0"/>
              <a:t> </a:t>
            </a:r>
            <a:r>
              <a:rPr sz="4700" spc="-5" dirty="0"/>
              <a:t>Conditions</a:t>
            </a:r>
            <a:endParaRPr sz="4700"/>
          </a:p>
        </p:txBody>
      </p:sp>
      <p:sp>
        <p:nvSpPr>
          <p:cNvPr id="3" name="object 3"/>
          <p:cNvSpPr txBox="1"/>
          <p:nvPr/>
        </p:nvSpPr>
        <p:spPr>
          <a:xfrm>
            <a:off x="626703" y="2489707"/>
            <a:ext cx="3253104" cy="178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Master</a:t>
            </a:r>
            <a:r>
              <a:rPr sz="19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Clear</a:t>
            </a:r>
            <a:endParaRPr sz="1900">
              <a:latin typeface="Times New Roman"/>
              <a:cs typeface="Times New Roman"/>
            </a:endParaRPr>
          </a:p>
          <a:p>
            <a:pPr marL="12700" marR="760095">
              <a:lnSpc>
                <a:spcPts val="2300"/>
              </a:lnSpc>
              <a:spcBef>
                <a:spcPts val="85"/>
              </a:spcBef>
            </a:pPr>
            <a:r>
              <a:rPr sz="1900" dirty="0">
                <a:latin typeface="Times New Roman"/>
                <a:cs typeface="Times New Roman"/>
              </a:rPr>
              <a:t>Initializes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spc="10" dirty="0">
                <a:latin typeface="Times New Roman"/>
                <a:cs typeface="Times New Roman"/>
              </a:rPr>
              <a:t>MCU  </a:t>
            </a:r>
            <a:r>
              <a:rPr sz="1900" spc="5" dirty="0">
                <a:latin typeface="Times New Roman"/>
                <a:cs typeface="Times New Roman"/>
              </a:rPr>
              <a:t>Starts with memory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0x00</a:t>
            </a:r>
            <a:endParaRPr sz="1900">
              <a:latin typeface="Times New Roman"/>
              <a:cs typeface="Times New Roman"/>
            </a:endParaRPr>
          </a:p>
          <a:p>
            <a:pPr marL="12700" marR="346710">
              <a:lnSpc>
                <a:spcPts val="2300"/>
              </a:lnSpc>
              <a:spcBef>
                <a:spcPts val="5"/>
              </a:spcBef>
            </a:pPr>
            <a:r>
              <a:rPr sz="1900" spc="10" dirty="0">
                <a:latin typeface="Times New Roman"/>
                <a:cs typeface="Times New Roman"/>
              </a:rPr>
              <a:t>RC </a:t>
            </a:r>
            <a:r>
              <a:rPr sz="1900" spc="5" dirty="0">
                <a:latin typeface="Times New Roman"/>
                <a:cs typeface="Times New Roman"/>
              </a:rPr>
              <a:t>time constant 10-20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msec  (R=10K/C=1uF)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ts val="2230"/>
              </a:lnSpc>
            </a:pPr>
            <a:r>
              <a:rPr sz="1900" b="1" spc="10" dirty="0">
                <a:latin typeface="Times New Roman"/>
                <a:cs typeface="Times New Roman"/>
              </a:rPr>
              <a:t>#pragma </a:t>
            </a:r>
            <a:r>
              <a:rPr sz="1900" b="1" spc="5" dirty="0">
                <a:latin typeface="Times New Roman"/>
                <a:cs typeface="Times New Roman"/>
              </a:rPr>
              <a:t>config </a:t>
            </a:r>
            <a:r>
              <a:rPr sz="1900" b="1" spc="10" dirty="0">
                <a:latin typeface="Times New Roman"/>
                <a:cs typeface="Times New Roman"/>
              </a:rPr>
              <a:t>MCLRE =</a:t>
            </a:r>
            <a:r>
              <a:rPr sz="1900" b="1" spc="-75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ON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5010" y="5513323"/>
            <a:ext cx="145415" cy="24257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85"/>
              </a:spcBef>
            </a:pPr>
            <a:r>
              <a:rPr sz="750" spc="-10" dirty="0">
                <a:solidFill>
                  <a:srgbClr val="000080"/>
                </a:solidFill>
                <a:latin typeface="Arial"/>
                <a:cs typeface="Arial"/>
              </a:rPr>
              <a:t>R1  </a:t>
            </a:r>
            <a:r>
              <a:rPr sz="750" spc="-5" dirty="0">
                <a:solidFill>
                  <a:srgbClr val="000080"/>
                </a:solidFill>
                <a:latin typeface="Arial"/>
                <a:cs typeface="Arial"/>
              </a:rPr>
              <a:t>R</a:t>
            </a:r>
            <a:endParaRPr sz="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8419" y="4897628"/>
            <a:ext cx="224154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10" dirty="0">
                <a:latin typeface="Arial"/>
                <a:cs typeface="Arial"/>
              </a:rPr>
              <a:t>VC</a:t>
            </a:r>
            <a:r>
              <a:rPr sz="750" spc="-5" dirty="0">
                <a:latin typeface="Arial"/>
                <a:cs typeface="Arial"/>
              </a:rPr>
              <a:t>C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8139" y="6543547"/>
            <a:ext cx="145415" cy="23367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740"/>
              </a:lnSpc>
              <a:spcBef>
                <a:spcPts val="250"/>
              </a:spcBef>
            </a:pPr>
            <a:r>
              <a:rPr sz="750" spc="-10" dirty="0">
                <a:solidFill>
                  <a:srgbClr val="000080"/>
                </a:solidFill>
                <a:latin typeface="Arial"/>
                <a:cs typeface="Arial"/>
              </a:rPr>
              <a:t>C1  </a:t>
            </a:r>
            <a:r>
              <a:rPr sz="750" spc="-5" dirty="0">
                <a:solidFill>
                  <a:srgbClr val="000080"/>
                </a:solidFill>
                <a:latin typeface="Arial"/>
                <a:cs typeface="Arial"/>
              </a:rPr>
              <a:t>C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5186" y="282790"/>
          <a:ext cx="9273539" cy="494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033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2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0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5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043679" y="2595879"/>
            <a:ext cx="5161280" cy="4094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88526" y="2662453"/>
            <a:ext cx="1303020" cy="655320"/>
          </a:xfrm>
          <a:custGeom>
            <a:avLst/>
            <a:gdLst/>
            <a:ahLst/>
            <a:cxnLst/>
            <a:rect l="l" t="t" r="r" b="b"/>
            <a:pathLst>
              <a:path w="1303020" h="655320">
                <a:moveTo>
                  <a:pt x="1227785" y="622985"/>
                </a:moveTo>
                <a:lnTo>
                  <a:pt x="1211884" y="654786"/>
                </a:lnTo>
                <a:lnTo>
                  <a:pt x="1302753" y="654786"/>
                </a:lnTo>
                <a:lnTo>
                  <a:pt x="1283446" y="629043"/>
                </a:lnTo>
                <a:lnTo>
                  <a:pt x="1239901" y="629043"/>
                </a:lnTo>
                <a:lnTo>
                  <a:pt x="1227785" y="622985"/>
                </a:lnTo>
                <a:close/>
              </a:path>
              <a:path w="1303020" h="655320">
                <a:moveTo>
                  <a:pt x="1232329" y="613897"/>
                </a:moveTo>
                <a:lnTo>
                  <a:pt x="1227785" y="622985"/>
                </a:lnTo>
                <a:lnTo>
                  <a:pt x="1239901" y="629043"/>
                </a:lnTo>
                <a:lnTo>
                  <a:pt x="1244434" y="619950"/>
                </a:lnTo>
                <a:lnTo>
                  <a:pt x="1232329" y="613897"/>
                </a:lnTo>
                <a:close/>
              </a:path>
              <a:path w="1303020" h="655320">
                <a:moveTo>
                  <a:pt x="1248232" y="582091"/>
                </a:moveTo>
                <a:lnTo>
                  <a:pt x="1232329" y="613897"/>
                </a:lnTo>
                <a:lnTo>
                  <a:pt x="1244434" y="619950"/>
                </a:lnTo>
                <a:lnTo>
                  <a:pt x="1239901" y="629043"/>
                </a:lnTo>
                <a:lnTo>
                  <a:pt x="1283446" y="629043"/>
                </a:lnTo>
                <a:lnTo>
                  <a:pt x="1248232" y="582091"/>
                </a:lnTo>
                <a:close/>
              </a:path>
              <a:path w="1303020" h="655320">
                <a:moveTo>
                  <a:pt x="4546" y="0"/>
                </a:moveTo>
                <a:lnTo>
                  <a:pt x="0" y="9093"/>
                </a:lnTo>
                <a:lnTo>
                  <a:pt x="1227785" y="622985"/>
                </a:lnTo>
                <a:lnTo>
                  <a:pt x="1232329" y="613897"/>
                </a:lnTo>
                <a:lnTo>
                  <a:pt x="45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4409" y="5530431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0" y="0"/>
                </a:moveTo>
                <a:lnTo>
                  <a:pt x="30479" y="30479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929" y="5560910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59" h="62864">
                <a:moveTo>
                  <a:pt x="60959" y="0"/>
                </a:moveTo>
                <a:lnTo>
                  <a:pt x="0" y="62652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3929" y="5623559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0" y="0"/>
                </a:moveTo>
                <a:lnTo>
                  <a:pt x="60959" y="60959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3929" y="5684520"/>
            <a:ext cx="60960" cy="62865"/>
          </a:xfrm>
          <a:custGeom>
            <a:avLst/>
            <a:gdLst/>
            <a:ahLst/>
            <a:cxnLst/>
            <a:rect l="l" t="t" r="r" b="b"/>
            <a:pathLst>
              <a:path w="60959" h="62864">
                <a:moveTo>
                  <a:pt x="60959" y="0"/>
                </a:moveTo>
                <a:lnTo>
                  <a:pt x="0" y="62653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13929" y="574716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0" y="0"/>
                </a:moveTo>
                <a:lnTo>
                  <a:pt x="60959" y="60959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44409" y="580812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30479" y="0"/>
                </a:moveTo>
                <a:lnTo>
                  <a:pt x="0" y="30479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4409" y="5427129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0"/>
                </a:moveTo>
                <a:lnTo>
                  <a:pt x="1" y="103293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44409" y="5838618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103292"/>
                </a:moveTo>
                <a:lnTo>
                  <a:pt x="1" y="0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1119" y="7074747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>
                <a:moveTo>
                  <a:pt x="0" y="0"/>
                </a:moveTo>
                <a:lnTo>
                  <a:pt x="206586" y="1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3289" y="7105226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4">
                <a:moveTo>
                  <a:pt x="0" y="0"/>
                </a:moveTo>
                <a:lnTo>
                  <a:pt x="143932" y="1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3778" y="7135707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>
                <a:moveTo>
                  <a:pt x="82972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4249" y="7167880"/>
            <a:ext cx="20320" cy="0"/>
          </a:xfrm>
          <a:custGeom>
            <a:avLst/>
            <a:gdLst/>
            <a:ahLst/>
            <a:cxnLst/>
            <a:rect l="l" t="t" r="r" b="b"/>
            <a:pathLst>
              <a:path w="20319">
                <a:moveTo>
                  <a:pt x="0" y="0"/>
                </a:moveTo>
                <a:lnTo>
                  <a:pt x="20319" y="1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44409" y="5078310"/>
            <a:ext cx="0" cy="40640"/>
          </a:xfrm>
          <a:custGeom>
            <a:avLst/>
            <a:gdLst/>
            <a:ahLst/>
            <a:cxnLst/>
            <a:rect l="l" t="t" r="r" b="b"/>
            <a:pathLst>
              <a:path h="40639">
                <a:moveTo>
                  <a:pt x="0" y="0"/>
                </a:moveTo>
                <a:lnTo>
                  <a:pt x="1" y="40639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13929" y="5015649"/>
            <a:ext cx="50800" cy="52705"/>
          </a:xfrm>
          <a:custGeom>
            <a:avLst/>
            <a:gdLst/>
            <a:ahLst/>
            <a:cxnLst/>
            <a:rect l="l" t="t" r="r" b="b"/>
            <a:pathLst>
              <a:path w="50800" h="52704">
                <a:moveTo>
                  <a:pt x="0" y="26246"/>
                </a:moveTo>
                <a:lnTo>
                  <a:pt x="1996" y="16030"/>
                </a:lnTo>
                <a:lnTo>
                  <a:pt x="7439" y="7687"/>
                </a:lnTo>
                <a:lnTo>
                  <a:pt x="15513" y="2062"/>
                </a:lnTo>
                <a:lnTo>
                  <a:pt x="25399" y="0"/>
                </a:lnTo>
                <a:lnTo>
                  <a:pt x="35286" y="2062"/>
                </a:lnTo>
                <a:lnTo>
                  <a:pt x="43360" y="7687"/>
                </a:lnTo>
                <a:lnTo>
                  <a:pt x="48803" y="16030"/>
                </a:lnTo>
                <a:lnTo>
                  <a:pt x="50799" y="26246"/>
                </a:lnTo>
                <a:lnTo>
                  <a:pt x="48803" y="36462"/>
                </a:lnTo>
                <a:lnTo>
                  <a:pt x="43360" y="44805"/>
                </a:lnTo>
                <a:lnTo>
                  <a:pt x="35286" y="50430"/>
                </a:lnTo>
                <a:lnTo>
                  <a:pt x="25399" y="52492"/>
                </a:lnTo>
                <a:lnTo>
                  <a:pt x="15513" y="50430"/>
                </a:lnTo>
                <a:lnTo>
                  <a:pt x="7439" y="44805"/>
                </a:lnTo>
                <a:lnTo>
                  <a:pt x="1996" y="36462"/>
                </a:lnTo>
                <a:lnTo>
                  <a:pt x="0" y="26246"/>
                </a:lnTo>
                <a:close/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4409" y="5941910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1" y="206586"/>
                </a:lnTo>
              </a:path>
            </a:pathLst>
          </a:custGeom>
          <a:ln w="10159">
            <a:solidFill>
              <a:srgbClr val="800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4409" y="5118942"/>
            <a:ext cx="0" cy="308610"/>
          </a:xfrm>
          <a:custGeom>
            <a:avLst/>
            <a:gdLst/>
            <a:ahLst/>
            <a:cxnLst/>
            <a:rect l="l" t="t" r="r" b="b"/>
            <a:pathLst>
              <a:path h="308610">
                <a:moveTo>
                  <a:pt x="0" y="308186"/>
                </a:moveTo>
                <a:lnTo>
                  <a:pt x="1" y="0"/>
                </a:lnTo>
              </a:path>
            </a:pathLst>
          </a:custGeom>
          <a:ln w="10159">
            <a:solidFill>
              <a:srgbClr val="800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1119" y="655997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>
                <a:moveTo>
                  <a:pt x="0" y="0"/>
                </a:moveTo>
                <a:lnTo>
                  <a:pt x="206586" y="1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4409" y="6600614"/>
            <a:ext cx="0" cy="62865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0"/>
                </a:moveTo>
                <a:lnTo>
                  <a:pt x="1" y="62652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4409" y="6600606"/>
            <a:ext cx="100330" cy="34925"/>
          </a:xfrm>
          <a:custGeom>
            <a:avLst/>
            <a:gdLst/>
            <a:ahLst/>
            <a:cxnLst/>
            <a:rect l="l" t="t" r="r" b="b"/>
            <a:pathLst>
              <a:path w="100330" h="34925">
                <a:moveTo>
                  <a:pt x="0" y="0"/>
                </a:moveTo>
                <a:lnTo>
                  <a:pt x="26850" y="2270"/>
                </a:lnTo>
                <a:lnTo>
                  <a:pt x="52797" y="8958"/>
                </a:lnTo>
                <a:lnTo>
                  <a:pt x="77321" y="19881"/>
                </a:lnTo>
                <a:lnTo>
                  <a:pt x="99898" y="34856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4510" y="6600606"/>
            <a:ext cx="100330" cy="34925"/>
          </a:xfrm>
          <a:custGeom>
            <a:avLst/>
            <a:gdLst/>
            <a:ahLst/>
            <a:cxnLst/>
            <a:rect l="l" t="t" r="r" b="b"/>
            <a:pathLst>
              <a:path w="100330" h="34925">
                <a:moveTo>
                  <a:pt x="0" y="34856"/>
                </a:moveTo>
                <a:lnTo>
                  <a:pt x="22577" y="19881"/>
                </a:lnTo>
                <a:lnTo>
                  <a:pt x="47102" y="8958"/>
                </a:lnTo>
                <a:lnTo>
                  <a:pt x="73052" y="2270"/>
                </a:lnTo>
                <a:lnTo>
                  <a:pt x="99907" y="0"/>
                </a:lnTo>
              </a:path>
            </a:pathLst>
          </a:custGeom>
          <a:ln w="1015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4409" y="6456679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0"/>
                </a:moveTo>
                <a:lnTo>
                  <a:pt x="1" y="103293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44409" y="6663267"/>
            <a:ext cx="0" cy="103505"/>
          </a:xfrm>
          <a:custGeom>
            <a:avLst/>
            <a:gdLst/>
            <a:ahLst/>
            <a:cxnLst/>
            <a:rect l="l" t="t" r="r" b="b"/>
            <a:pathLst>
              <a:path h="103504">
                <a:moveTo>
                  <a:pt x="0" y="103293"/>
                </a:moveTo>
                <a:lnTo>
                  <a:pt x="1" y="0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44409" y="6766561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0"/>
                </a:moveTo>
                <a:lnTo>
                  <a:pt x="1" y="308186"/>
                </a:lnTo>
              </a:path>
            </a:pathLst>
          </a:custGeom>
          <a:ln w="10159">
            <a:solidFill>
              <a:srgbClr val="800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4174" y="6148489"/>
            <a:ext cx="1471930" cy="0"/>
          </a:xfrm>
          <a:custGeom>
            <a:avLst/>
            <a:gdLst/>
            <a:ahLst/>
            <a:cxnLst/>
            <a:rect l="l" t="t" r="r" b="b"/>
            <a:pathLst>
              <a:path w="1471930">
                <a:moveTo>
                  <a:pt x="0" y="0"/>
                </a:moveTo>
                <a:lnTo>
                  <a:pt x="1471505" y="0"/>
                </a:lnTo>
              </a:path>
            </a:pathLst>
          </a:custGeom>
          <a:ln w="10161">
            <a:solidFill>
              <a:srgbClr val="800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24089" y="612816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23660" y="0"/>
                </a:moveTo>
                <a:lnTo>
                  <a:pt x="6832" y="0"/>
                </a:lnTo>
                <a:lnTo>
                  <a:pt x="0" y="6832"/>
                </a:lnTo>
                <a:lnTo>
                  <a:pt x="0" y="23660"/>
                </a:lnTo>
                <a:lnTo>
                  <a:pt x="6832" y="30479"/>
                </a:lnTo>
                <a:lnTo>
                  <a:pt x="23660" y="30479"/>
                </a:lnTo>
                <a:lnTo>
                  <a:pt x="30480" y="23660"/>
                </a:lnTo>
                <a:lnTo>
                  <a:pt x="30480" y="6832"/>
                </a:lnTo>
                <a:lnTo>
                  <a:pt x="2366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24089" y="6128168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0" y="15239"/>
                </a:moveTo>
                <a:lnTo>
                  <a:pt x="0" y="6823"/>
                </a:lnTo>
                <a:lnTo>
                  <a:pt x="6823" y="0"/>
                </a:lnTo>
                <a:lnTo>
                  <a:pt x="15239" y="0"/>
                </a:lnTo>
                <a:lnTo>
                  <a:pt x="23656" y="0"/>
                </a:lnTo>
                <a:lnTo>
                  <a:pt x="30479" y="6823"/>
                </a:lnTo>
                <a:lnTo>
                  <a:pt x="30479" y="15239"/>
                </a:lnTo>
                <a:lnTo>
                  <a:pt x="30479" y="23656"/>
                </a:lnTo>
                <a:lnTo>
                  <a:pt x="23656" y="30479"/>
                </a:lnTo>
                <a:lnTo>
                  <a:pt x="15239" y="30479"/>
                </a:lnTo>
                <a:lnTo>
                  <a:pt x="6823" y="30479"/>
                </a:lnTo>
                <a:lnTo>
                  <a:pt x="0" y="23656"/>
                </a:lnTo>
                <a:lnTo>
                  <a:pt x="0" y="15239"/>
                </a:lnTo>
                <a:close/>
              </a:path>
            </a:pathLst>
          </a:custGeom>
          <a:ln w="1015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44409" y="6148489"/>
            <a:ext cx="0" cy="308610"/>
          </a:xfrm>
          <a:custGeom>
            <a:avLst/>
            <a:gdLst/>
            <a:ahLst/>
            <a:cxnLst/>
            <a:rect l="l" t="t" r="r" b="b"/>
            <a:pathLst>
              <a:path h="308610">
                <a:moveTo>
                  <a:pt x="0" y="0"/>
                </a:moveTo>
                <a:lnTo>
                  <a:pt x="1" y="308186"/>
                </a:lnTo>
              </a:path>
            </a:pathLst>
          </a:custGeom>
          <a:ln w="10159">
            <a:solidFill>
              <a:srgbClr val="800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43636" y="5863844"/>
            <a:ext cx="716280" cy="610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1900" spc="5" dirty="0">
                <a:latin typeface="Times New Roman"/>
                <a:cs typeface="Times New Roman"/>
              </a:rPr>
              <a:t>MCLR  </a:t>
            </a:r>
            <a:r>
              <a:rPr sz="1900" spc="10" dirty="0">
                <a:latin typeface="Times New Roman"/>
                <a:cs typeface="Times New Roman"/>
              </a:rPr>
              <a:t>SW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65679" y="5511800"/>
            <a:ext cx="894080" cy="1544320"/>
          </a:xfrm>
          <a:custGeom>
            <a:avLst/>
            <a:gdLst/>
            <a:ahLst/>
            <a:cxnLst/>
            <a:rect l="l" t="t" r="r" b="b"/>
            <a:pathLst>
              <a:path w="894080" h="1544320">
                <a:moveTo>
                  <a:pt x="0" y="1544320"/>
                </a:moveTo>
                <a:lnTo>
                  <a:pt x="894080" y="1544320"/>
                </a:lnTo>
                <a:lnTo>
                  <a:pt x="894080" y="0"/>
                </a:lnTo>
                <a:lnTo>
                  <a:pt x="0" y="0"/>
                </a:lnTo>
                <a:lnTo>
                  <a:pt x="0" y="1544320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5679" y="5511800"/>
            <a:ext cx="894080" cy="1544320"/>
          </a:xfrm>
          <a:custGeom>
            <a:avLst/>
            <a:gdLst/>
            <a:ahLst/>
            <a:cxnLst/>
            <a:rect l="l" t="t" r="r" b="b"/>
            <a:pathLst>
              <a:path w="894080" h="1544320">
                <a:moveTo>
                  <a:pt x="0" y="0"/>
                </a:moveTo>
                <a:lnTo>
                  <a:pt x="894079" y="0"/>
                </a:lnTo>
                <a:lnTo>
                  <a:pt x="894079" y="1544319"/>
                </a:lnTo>
                <a:lnTo>
                  <a:pt x="0" y="154431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408051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Watchdog</a:t>
            </a:r>
            <a:r>
              <a:rPr sz="4700" spc="-90" dirty="0"/>
              <a:t> </a:t>
            </a:r>
            <a:r>
              <a:rPr sz="4700" spc="-5" dirty="0"/>
              <a:t>Timer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203196"/>
            <a:ext cx="8506460" cy="2523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3715" marR="2048510" indent="-501015">
              <a:lnSpc>
                <a:spcPct val="100400"/>
              </a:lnSpc>
              <a:spcBef>
                <a:spcPts val="10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The watchdog </a:t>
            </a:r>
            <a:r>
              <a:rPr sz="2550" spc="-5" dirty="0">
                <a:latin typeface="Times New Roman"/>
                <a:cs typeface="Times New Roman"/>
              </a:rPr>
              <a:t>timer </a:t>
            </a:r>
            <a:r>
              <a:rPr sz="2550" dirty="0">
                <a:latin typeface="Times New Roman"/>
                <a:cs typeface="Times New Roman"/>
              </a:rPr>
              <a:t>is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device that resets the  </a:t>
            </a:r>
            <a:r>
              <a:rPr sz="2550" spc="-5" dirty="0">
                <a:latin typeface="Times New Roman"/>
                <a:cs typeface="Times New Roman"/>
              </a:rPr>
              <a:t>microcontroller </a:t>
            </a:r>
            <a:r>
              <a:rPr sz="2550" dirty="0">
                <a:latin typeface="Times New Roman"/>
                <a:cs typeface="Times New Roman"/>
              </a:rPr>
              <a:t>if it is allowed to</a:t>
            </a:r>
            <a:r>
              <a:rPr sz="2550" spc="-40" dirty="0"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expire</a:t>
            </a:r>
            <a:r>
              <a:rPr sz="2550" dirty="0">
                <a:latin typeface="Times New Roman"/>
                <a:cs typeface="Times New Roman"/>
              </a:rPr>
              <a:t>.</a:t>
            </a:r>
            <a:endParaRPr sz="2550">
              <a:latin typeface="Times New Roman"/>
              <a:cs typeface="Times New Roman"/>
            </a:endParaRPr>
          </a:p>
          <a:p>
            <a:pPr marL="513715" marR="5080" indent="-501015">
              <a:lnSpc>
                <a:spcPct val="100400"/>
              </a:lnSpc>
              <a:spcBef>
                <a:spcPts val="62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The watchdog </a:t>
            </a:r>
            <a:r>
              <a:rPr sz="2550" spc="-5" dirty="0">
                <a:latin typeface="Times New Roman"/>
                <a:cs typeface="Times New Roman"/>
              </a:rPr>
              <a:t>timer </a:t>
            </a:r>
            <a:r>
              <a:rPr sz="2550" dirty="0">
                <a:latin typeface="Times New Roman"/>
                <a:cs typeface="Times New Roman"/>
              </a:rPr>
              <a:t>is programmable to expire between </a:t>
            </a:r>
            <a:r>
              <a:rPr sz="2550" spc="5" dirty="0">
                <a:solidFill>
                  <a:srgbClr val="FF0066"/>
                </a:solidFill>
                <a:latin typeface="Times New Roman"/>
                <a:cs typeface="Times New Roman"/>
              </a:rPr>
              <a:t>4 </a:t>
            </a:r>
            <a:r>
              <a:rPr sz="2550" spc="-5" dirty="0">
                <a:solidFill>
                  <a:srgbClr val="FF0066"/>
                </a:solidFill>
                <a:latin typeface="Times New Roman"/>
                <a:cs typeface="Times New Roman"/>
              </a:rPr>
              <a:t>ms  </a:t>
            </a: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and </a:t>
            </a:r>
            <a:r>
              <a:rPr sz="2550" spc="5" dirty="0">
                <a:solidFill>
                  <a:srgbClr val="FF0066"/>
                </a:solidFill>
                <a:latin typeface="Times New Roman"/>
                <a:cs typeface="Times New Roman"/>
              </a:rPr>
              <a:t>131</a:t>
            </a:r>
            <a:r>
              <a:rPr sz="2550" spc="-1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seconds.</a:t>
            </a:r>
            <a:endParaRPr sz="2550">
              <a:latin typeface="Times New Roman"/>
              <a:cs typeface="Times New Roman"/>
            </a:endParaRPr>
          </a:p>
          <a:p>
            <a:pPr marL="513715" marR="34925" indent="-501015">
              <a:lnSpc>
                <a:spcPct val="100400"/>
              </a:lnSpc>
              <a:spcBef>
                <a:spcPts val="60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The watchdog </a:t>
            </a:r>
            <a:r>
              <a:rPr sz="2550" spc="-5" dirty="0">
                <a:latin typeface="Times New Roman"/>
                <a:cs typeface="Times New Roman"/>
              </a:rPr>
              <a:t>timer </a:t>
            </a:r>
            <a:r>
              <a:rPr sz="2550" dirty="0">
                <a:latin typeface="Times New Roman"/>
                <a:cs typeface="Times New Roman"/>
              </a:rPr>
              <a:t>is restarted with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ClrWdt() function in  C-Language to reset it </a:t>
            </a:r>
            <a:r>
              <a:rPr sz="2550" spc="5" dirty="0">
                <a:latin typeface="Times New Roman"/>
                <a:cs typeface="Times New Roman"/>
              </a:rPr>
              <a:t>so </a:t>
            </a:r>
            <a:r>
              <a:rPr sz="2550" dirty="0">
                <a:latin typeface="Times New Roman"/>
                <a:cs typeface="Times New Roman"/>
              </a:rPr>
              <a:t>it does not expire and cause </a:t>
            </a:r>
            <a:r>
              <a:rPr sz="2550" spc="5" dirty="0">
                <a:latin typeface="Times New Roman"/>
                <a:cs typeface="Times New Roman"/>
              </a:rPr>
              <a:t>a</a:t>
            </a:r>
            <a:r>
              <a:rPr sz="2550" spc="-5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reset.</a:t>
            </a:r>
            <a:endParaRPr sz="255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57784" y="5428488"/>
          <a:ext cx="8933815" cy="79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4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2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 statement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Assembly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Language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Scaling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 factor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Time to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Reset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#pragma config WDTPS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spc="5" dirty="0">
                          <a:latin typeface="Times New Roman"/>
                          <a:cs typeface="Times New Roman"/>
                        </a:rPr>
                        <a:t>_WDTPS_1_2H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1:1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4 </a:t>
                      </a:r>
                      <a:r>
                        <a:rPr sz="1050" spc="5" dirty="0">
                          <a:latin typeface="Times New Roman"/>
                          <a:cs typeface="Times New Roman"/>
                        </a:rPr>
                        <a:t>ms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#pragma config WDTPS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 32768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50" spc="5" dirty="0">
                          <a:latin typeface="Times New Roman"/>
                          <a:cs typeface="Times New Roman"/>
                        </a:rPr>
                        <a:t>_WDTPS_32768_2H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50" spc="5" dirty="0">
                          <a:latin typeface="Times New Roman"/>
                          <a:cs typeface="Times New Roman"/>
                        </a:rPr>
                        <a:t>1:32768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050" spc="5" dirty="0">
                          <a:latin typeface="Times New Roman"/>
                          <a:cs typeface="Times New Roman"/>
                        </a:rPr>
                        <a:t>131.072</a:t>
                      </a:r>
                      <a:r>
                        <a:rPr sz="10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latin typeface="Times New Roman"/>
                          <a:cs typeface="Times New Roman"/>
                        </a:rPr>
                        <a:t>sec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388366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Brownout</a:t>
            </a:r>
            <a:r>
              <a:rPr sz="4700" spc="-80" dirty="0"/>
              <a:t> </a:t>
            </a:r>
            <a:r>
              <a:rPr sz="4700" spc="-5" dirty="0"/>
              <a:t>Reset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163572"/>
            <a:ext cx="8578215" cy="22517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13715" marR="491490" indent="-501015">
              <a:lnSpc>
                <a:spcPct val="90600"/>
              </a:lnSpc>
              <a:spcBef>
                <a:spcPts val="40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The brownout reset is programmed and used to reset the  </a:t>
            </a:r>
            <a:r>
              <a:rPr sz="2550" spc="-5" dirty="0">
                <a:latin typeface="Times New Roman"/>
                <a:cs typeface="Times New Roman"/>
              </a:rPr>
              <a:t>microcontroller </a:t>
            </a:r>
            <a:r>
              <a:rPr sz="2550" dirty="0">
                <a:latin typeface="Times New Roman"/>
                <a:cs typeface="Times New Roman"/>
              </a:rPr>
              <a:t>if the power supply voltage drops below </a:t>
            </a:r>
            <a:r>
              <a:rPr sz="2550" spc="5" dirty="0">
                <a:latin typeface="Times New Roman"/>
                <a:cs typeface="Times New Roman"/>
              </a:rPr>
              <a:t>a  </a:t>
            </a:r>
            <a:r>
              <a:rPr sz="2550" dirty="0">
                <a:latin typeface="Times New Roman"/>
                <a:cs typeface="Times New Roman"/>
              </a:rPr>
              <a:t>pre-programmed</a:t>
            </a:r>
            <a:r>
              <a:rPr sz="2550" spc="-1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value.</a:t>
            </a:r>
            <a:endParaRPr sz="2550">
              <a:latin typeface="Times New Roman"/>
              <a:cs typeface="Times New Roman"/>
            </a:endParaRPr>
          </a:p>
          <a:p>
            <a:pPr marL="513715" marR="5080" indent="-501015">
              <a:lnSpc>
                <a:spcPct val="90600"/>
              </a:lnSpc>
              <a:spcBef>
                <a:spcPts val="58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The brownout reset triggers the </a:t>
            </a:r>
            <a:r>
              <a:rPr sz="2550" spc="-5" dirty="0">
                <a:latin typeface="Times New Roman"/>
                <a:cs typeface="Times New Roman"/>
              </a:rPr>
              <a:t>microcontroller </a:t>
            </a:r>
            <a:r>
              <a:rPr sz="2550" dirty="0">
                <a:latin typeface="Times New Roman"/>
                <a:cs typeface="Times New Roman"/>
              </a:rPr>
              <a:t>and waits at  the reset state until the </a:t>
            </a:r>
            <a:r>
              <a:rPr sz="2550" spc="5" dirty="0">
                <a:latin typeface="Times New Roman"/>
                <a:cs typeface="Times New Roman"/>
              </a:rPr>
              <a:t>power </a:t>
            </a:r>
            <a:r>
              <a:rPr sz="2550" dirty="0">
                <a:latin typeface="Times New Roman"/>
                <a:cs typeface="Times New Roman"/>
              </a:rPr>
              <a:t>supply voltage returns to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spc="-5" dirty="0">
                <a:latin typeface="Times New Roman"/>
                <a:cs typeface="Times New Roman"/>
              </a:rPr>
              <a:t>level  </a:t>
            </a:r>
            <a:r>
              <a:rPr sz="2550" dirty="0">
                <a:latin typeface="Times New Roman"/>
                <a:cs typeface="Times New Roman"/>
              </a:rPr>
              <a:t>higher then the programmed brownout</a:t>
            </a:r>
            <a:r>
              <a:rPr sz="2550" spc="-2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voltage.</a:t>
            </a:r>
            <a:endParaRPr sz="255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57784" y="4861559"/>
          <a:ext cx="9016365" cy="1780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4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7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00" b="1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7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dirty="0">
                          <a:latin typeface="Times New Roman"/>
                          <a:cs typeface="Times New Roman"/>
                        </a:rPr>
                        <a:t>language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00" b="1" dirty="0">
                          <a:latin typeface="Times New Roman"/>
                          <a:cs typeface="Times New Roman"/>
                        </a:rPr>
                        <a:t>Assembly</a:t>
                      </a:r>
                      <a:r>
                        <a:rPr sz="17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dirty="0">
                          <a:latin typeface="Times New Roman"/>
                          <a:cs typeface="Times New Roman"/>
                        </a:rPr>
                        <a:t>Language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700" b="1" spc="-5" dirty="0">
                          <a:latin typeface="Times New Roman"/>
                          <a:cs typeface="Times New Roman"/>
                        </a:rPr>
                        <a:t>Brownout</a:t>
                      </a:r>
                      <a:r>
                        <a:rPr sz="17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b="1" spc="-25" dirty="0">
                          <a:latin typeface="Times New Roman"/>
                          <a:cs typeface="Times New Roman"/>
                        </a:rPr>
                        <a:t>Voltage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#pragma config 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BORV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45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_BORV_45_2L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4.5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V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#pragma config 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BORV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42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_BORV_42_2L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4.2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V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#pragma config 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BORV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27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_BORV_27_2L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2.7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V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#pragma config </a:t>
                      </a:r>
                      <a:r>
                        <a:rPr sz="1700" spc="-40" dirty="0">
                          <a:latin typeface="Times New Roman"/>
                          <a:cs typeface="Times New Roman"/>
                        </a:rPr>
                        <a:t>BORV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7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00" spc="-15" dirty="0">
                          <a:latin typeface="Times New Roman"/>
                          <a:cs typeface="Times New Roman"/>
                        </a:rPr>
                        <a:t>_BORV_20_2L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00" dirty="0">
                          <a:latin typeface="Times New Roman"/>
                          <a:cs typeface="Times New Roman"/>
                        </a:rPr>
                        <a:t>2.0</a:t>
                      </a:r>
                      <a:r>
                        <a:rPr sz="17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dirty="0">
                          <a:latin typeface="Times New Roman"/>
                          <a:cs typeface="Times New Roman"/>
                        </a:rPr>
                        <a:t>V</a:t>
                      </a: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682114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C</a:t>
            </a:r>
            <a:r>
              <a:rPr sz="4700" dirty="0"/>
              <a:t>l</a:t>
            </a:r>
            <a:r>
              <a:rPr sz="4700" spc="-5" dirty="0"/>
              <a:t>o</a:t>
            </a:r>
            <a:r>
              <a:rPr sz="4700" spc="-10" dirty="0"/>
              <a:t>c</a:t>
            </a:r>
            <a:r>
              <a:rPr sz="4700" spc="-5" dirty="0"/>
              <a:t>ks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148331"/>
            <a:ext cx="8501380" cy="43948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13715" marR="187325" indent="-501015">
              <a:lnSpc>
                <a:spcPct val="90300"/>
              </a:lnSpc>
              <a:spcBef>
                <a:spcPts val="50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  <a:tab pos="5933440" algn="l"/>
              </a:tabLst>
            </a:pPr>
            <a:r>
              <a:rPr sz="3400" dirty="0">
                <a:latin typeface="Times New Roman"/>
                <a:cs typeface="Times New Roman"/>
              </a:rPr>
              <a:t>The PIC18 family allows </a:t>
            </a:r>
            <a:r>
              <a:rPr sz="3400" spc="5" dirty="0">
                <a:latin typeface="Times New Roman"/>
                <a:cs typeface="Times New Roman"/>
              </a:rPr>
              <a:t>many </a:t>
            </a:r>
            <a:r>
              <a:rPr sz="3400" dirty="0">
                <a:latin typeface="Times New Roman"/>
                <a:cs typeface="Times New Roman"/>
              </a:rPr>
              <a:t>different  clocking </a:t>
            </a:r>
            <a:r>
              <a:rPr sz="3400" spc="5" dirty="0">
                <a:latin typeface="Times New Roman"/>
                <a:cs typeface="Times New Roman"/>
              </a:rPr>
              <a:t>modes</a:t>
            </a:r>
            <a:r>
              <a:rPr sz="3400" spc="6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for</a:t>
            </a:r>
            <a:r>
              <a:rPr sz="3400" spc="2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operation.	Some</a:t>
            </a:r>
            <a:r>
              <a:rPr sz="3400" spc="-5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include  internal timing </a:t>
            </a:r>
            <a:r>
              <a:rPr sz="3400" spc="5" dirty="0">
                <a:latin typeface="Times New Roman"/>
                <a:cs typeface="Times New Roman"/>
              </a:rPr>
              <a:t>and some</a:t>
            </a:r>
            <a:r>
              <a:rPr sz="3400" spc="1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external.</a:t>
            </a:r>
            <a:endParaRPr sz="3400">
              <a:latin typeface="Times New Roman"/>
              <a:cs typeface="Times New Roman"/>
            </a:endParaRPr>
          </a:p>
          <a:p>
            <a:pPr marL="513715" marR="5080" indent="-501015">
              <a:lnSpc>
                <a:spcPct val="90400"/>
              </a:lnSpc>
              <a:spcBef>
                <a:spcPts val="82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  <a:tab pos="3152140" algn="l"/>
                <a:tab pos="6101715" algn="l"/>
              </a:tabLst>
            </a:pPr>
            <a:r>
              <a:rPr sz="3400" dirty="0">
                <a:latin typeface="Times New Roman"/>
                <a:cs typeface="Times New Roman"/>
              </a:rPr>
              <a:t>External timing sources are very accurate </a:t>
            </a:r>
            <a:r>
              <a:rPr sz="3400" spc="5" dirty="0">
                <a:latin typeface="Times New Roman"/>
                <a:cs typeface="Times New Roman"/>
              </a:rPr>
              <a:t>and  </a:t>
            </a:r>
            <a:r>
              <a:rPr sz="3400" dirty="0">
                <a:latin typeface="Times New Roman"/>
                <a:cs typeface="Times New Roman"/>
              </a:rPr>
              <a:t>are crystal-</a:t>
            </a:r>
            <a:r>
              <a:rPr sz="3400" spc="7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or</a:t>
            </a:r>
            <a:r>
              <a:rPr sz="3400" spc="3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resonator-based.	</a:t>
            </a:r>
            <a:r>
              <a:rPr sz="3400" spc="5" dirty="0">
                <a:latin typeface="Times New Roman"/>
                <a:cs typeface="Times New Roman"/>
              </a:rPr>
              <a:t>A </a:t>
            </a:r>
            <a:r>
              <a:rPr sz="3400" dirty="0">
                <a:latin typeface="Times New Roman"/>
                <a:cs typeface="Times New Roman"/>
              </a:rPr>
              <a:t>less  </a:t>
            </a:r>
            <a:r>
              <a:rPr sz="3400" spc="5" dirty="0">
                <a:latin typeface="Times New Roman"/>
                <a:cs typeface="Times New Roman"/>
              </a:rPr>
              <a:t>accurate, </a:t>
            </a:r>
            <a:r>
              <a:rPr sz="3400" dirty="0">
                <a:latin typeface="Times New Roman"/>
                <a:cs typeface="Times New Roman"/>
              </a:rPr>
              <a:t>but </a:t>
            </a:r>
            <a:r>
              <a:rPr sz="3400" spc="5" dirty="0">
                <a:latin typeface="Times New Roman"/>
                <a:cs typeface="Times New Roman"/>
              </a:rPr>
              <a:t>less expensive </a:t>
            </a:r>
            <a:r>
              <a:rPr sz="3400" dirty="0">
                <a:latin typeface="Times New Roman"/>
                <a:cs typeface="Times New Roman"/>
              </a:rPr>
              <a:t>timing </a:t>
            </a:r>
            <a:r>
              <a:rPr sz="3400" spc="5" dirty="0">
                <a:latin typeface="Times New Roman"/>
                <a:cs typeface="Times New Roman"/>
              </a:rPr>
              <a:t>source </a:t>
            </a:r>
            <a:r>
              <a:rPr sz="3400" dirty="0">
                <a:latin typeface="Times New Roman"/>
                <a:cs typeface="Times New Roman"/>
              </a:rPr>
              <a:t>is  </a:t>
            </a:r>
            <a:r>
              <a:rPr sz="3400" spc="5" dirty="0">
                <a:latin typeface="Times New Roman"/>
                <a:cs typeface="Times New Roman"/>
              </a:rPr>
              <a:t>an</a:t>
            </a:r>
            <a:r>
              <a:rPr sz="3400" spc="20" dirty="0">
                <a:latin typeface="Times New Roman"/>
                <a:cs typeface="Times New Roman"/>
              </a:rPr>
              <a:t> </a:t>
            </a:r>
            <a:r>
              <a:rPr sz="3400" spc="5" dirty="0">
                <a:latin typeface="Times New Roman"/>
                <a:cs typeface="Times New Roman"/>
              </a:rPr>
              <a:t>RC</a:t>
            </a:r>
            <a:r>
              <a:rPr sz="3400" spc="20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circuit.	</a:t>
            </a:r>
            <a:r>
              <a:rPr sz="3400" spc="5" dirty="0">
                <a:latin typeface="Times New Roman"/>
                <a:cs typeface="Times New Roman"/>
              </a:rPr>
              <a:t>An </a:t>
            </a:r>
            <a:r>
              <a:rPr sz="3400" dirty="0">
                <a:latin typeface="Times New Roman"/>
                <a:cs typeface="Times New Roman"/>
              </a:rPr>
              <a:t>oscillator module or  </a:t>
            </a:r>
            <a:r>
              <a:rPr sz="3400" spc="5" dirty="0">
                <a:latin typeface="Times New Roman"/>
                <a:cs typeface="Times New Roman"/>
              </a:rPr>
              <a:t>external </a:t>
            </a:r>
            <a:r>
              <a:rPr sz="3400" dirty="0">
                <a:latin typeface="Times New Roman"/>
                <a:cs typeface="Times New Roman"/>
              </a:rPr>
              <a:t>timing signal </a:t>
            </a:r>
            <a:r>
              <a:rPr sz="3400" spc="5" dirty="0">
                <a:latin typeface="Times New Roman"/>
                <a:cs typeface="Times New Roman"/>
              </a:rPr>
              <a:t>can also </a:t>
            </a:r>
            <a:r>
              <a:rPr sz="3400" dirty="0">
                <a:latin typeface="Times New Roman"/>
                <a:cs typeface="Times New Roman"/>
              </a:rPr>
              <a:t>be </a:t>
            </a:r>
            <a:r>
              <a:rPr sz="3400" spc="5" dirty="0">
                <a:latin typeface="Times New Roman"/>
                <a:cs typeface="Times New Roman"/>
              </a:rPr>
              <a:t>used </a:t>
            </a:r>
            <a:r>
              <a:rPr sz="3400" dirty="0">
                <a:latin typeface="Times New Roman"/>
                <a:cs typeface="Times New Roman"/>
              </a:rPr>
              <a:t>for the  microcontroller.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348615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Clock</a:t>
            </a:r>
            <a:r>
              <a:rPr sz="4700" spc="-85" dirty="0"/>
              <a:t> </a:t>
            </a:r>
            <a:r>
              <a:rPr sz="4700" spc="-5" dirty="0"/>
              <a:t>Sources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1700276" y="2142236"/>
            <a:ext cx="295910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0520" algn="l"/>
              </a:tabLst>
            </a:pPr>
            <a:r>
              <a:rPr sz="2100" spc="10" dirty="0">
                <a:latin typeface="Times New Roman"/>
                <a:cs typeface="Times New Roman"/>
              </a:rPr>
              <a:t>1.	</a:t>
            </a:r>
            <a:r>
              <a:rPr sz="2100" spc="20" dirty="0">
                <a:latin typeface="Times New Roman"/>
                <a:cs typeface="Times New Roman"/>
              </a:rPr>
              <a:t>Low </a:t>
            </a:r>
            <a:r>
              <a:rPr sz="2100" spc="15" dirty="0">
                <a:latin typeface="Times New Roman"/>
                <a:cs typeface="Times New Roman"/>
              </a:rPr>
              <a:t>power </a:t>
            </a:r>
            <a:r>
              <a:rPr sz="2100" spc="5" dirty="0">
                <a:latin typeface="Times New Roman"/>
                <a:cs typeface="Times New Roman"/>
              </a:rPr>
              <a:t>crystal</a:t>
            </a:r>
            <a:r>
              <a:rPr sz="2100" spc="-8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(</a:t>
            </a:r>
            <a:r>
              <a:rPr sz="2100" spc="10" dirty="0">
                <a:solidFill>
                  <a:srgbClr val="CCCC00"/>
                </a:solidFill>
                <a:latin typeface="Times New Roman"/>
                <a:cs typeface="Times New Roman"/>
              </a:rPr>
              <a:t>LP</a:t>
            </a:r>
            <a:r>
              <a:rPr sz="2100" spc="1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276" y="2465324"/>
            <a:ext cx="40443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0520" algn="l"/>
              </a:tabLst>
            </a:pPr>
            <a:r>
              <a:rPr sz="2100" spc="10" dirty="0">
                <a:latin typeface="Times New Roman"/>
                <a:cs typeface="Times New Roman"/>
              </a:rPr>
              <a:t>2.	</a:t>
            </a:r>
            <a:r>
              <a:rPr sz="2100" spc="5" dirty="0">
                <a:latin typeface="Times New Roman"/>
                <a:cs typeface="Times New Roman"/>
              </a:rPr>
              <a:t>Crystal </a:t>
            </a:r>
            <a:r>
              <a:rPr sz="2100" spc="10" dirty="0">
                <a:latin typeface="Times New Roman"/>
                <a:cs typeface="Times New Roman"/>
              </a:rPr>
              <a:t>or </a:t>
            </a:r>
            <a:r>
              <a:rPr sz="2100" spc="5" dirty="0">
                <a:latin typeface="Times New Roman"/>
                <a:cs typeface="Times New Roman"/>
              </a:rPr>
              <a:t>ceramic resonator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XT</a:t>
            </a:r>
            <a:r>
              <a:rPr sz="2100" spc="1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916" y="2128215"/>
            <a:ext cx="194310" cy="32746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916" y="5717540"/>
            <a:ext cx="6278880" cy="6775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13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*some </a:t>
            </a: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versions </a:t>
            </a:r>
            <a:r>
              <a:rPr sz="2100" spc="15" dirty="0">
                <a:solidFill>
                  <a:srgbClr val="993300"/>
                </a:solidFill>
                <a:latin typeface="Times New Roman"/>
                <a:cs typeface="Times New Roman"/>
              </a:rPr>
              <a:t>do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not have an </a:t>
            </a: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internal oscillator</a:t>
            </a:r>
            <a:r>
              <a:rPr sz="2100" spc="-20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and</a:t>
            </a:r>
            <a:endParaRPr sz="21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5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some versions </a:t>
            </a:r>
            <a:r>
              <a:rPr sz="2100" spc="15" dirty="0">
                <a:solidFill>
                  <a:srgbClr val="993300"/>
                </a:solidFill>
                <a:latin typeface="Times New Roman"/>
                <a:cs typeface="Times New Roman"/>
              </a:rPr>
              <a:t>may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have </a:t>
            </a: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additional</a:t>
            </a:r>
            <a:r>
              <a:rPr sz="2100" spc="-35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modes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4160" y="2179320"/>
            <a:ext cx="568960" cy="1300480"/>
          </a:xfrm>
          <a:custGeom>
            <a:avLst/>
            <a:gdLst/>
            <a:ahLst/>
            <a:cxnLst/>
            <a:rect l="l" t="t" r="r" b="b"/>
            <a:pathLst>
              <a:path w="568960" h="1300479">
                <a:moveTo>
                  <a:pt x="0" y="650239"/>
                </a:moveTo>
                <a:lnTo>
                  <a:pt x="1468" y="583756"/>
                </a:lnTo>
                <a:lnTo>
                  <a:pt x="5779" y="519193"/>
                </a:lnTo>
                <a:lnTo>
                  <a:pt x="12789" y="456878"/>
                </a:lnTo>
                <a:lnTo>
                  <a:pt x="22355" y="397137"/>
                </a:lnTo>
                <a:lnTo>
                  <a:pt x="34335" y="340296"/>
                </a:lnTo>
                <a:lnTo>
                  <a:pt x="48584" y="286684"/>
                </a:lnTo>
                <a:lnTo>
                  <a:pt x="64961" y="236626"/>
                </a:lnTo>
                <a:lnTo>
                  <a:pt x="83322" y="190450"/>
                </a:lnTo>
                <a:lnTo>
                  <a:pt x="103524" y="148483"/>
                </a:lnTo>
                <a:lnTo>
                  <a:pt x="125424" y="111050"/>
                </a:lnTo>
                <a:lnTo>
                  <a:pt x="148880" y="78480"/>
                </a:lnTo>
                <a:lnTo>
                  <a:pt x="199884" y="29233"/>
                </a:lnTo>
                <a:lnTo>
                  <a:pt x="255393" y="3357"/>
                </a:lnTo>
                <a:lnTo>
                  <a:pt x="284479" y="0"/>
                </a:lnTo>
                <a:lnTo>
                  <a:pt x="313566" y="3357"/>
                </a:lnTo>
                <a:lnTo>
                  <a:pt x="369075" y="29233"/>
                </a:lnTo>
                <a:lnTo>
                  <a:pt x="420079" y="78480"/>
                </a:lnTo>
                <a:lnTo>
                  <a:pt x="443535" y="111050"/>
                </a:lnTo>
                <a:lnTo>
                  <a:pt x="465435" y="148483"/>
                </a:lnTo>
                <a:lnTo>
                  <a:pt x="485637" y="190450"/>
                </a:lnTo>
                <a:lnTo>
                  <a:pt x="503998" y="236626"/>
                </a:lnTo>
                <a:lnTo>
                  <a:pt x="520375" y="286684"/>
                </a:lnTo>
                <a:lnTo>
                  <a:pt x="534624" y="340296"/>
                </a:lnTo>
                <a:lnTo>
                  <a:pt x="546604" y="397137"/>
                </a:lnTo>
                <a:lnTo>
                  <a:pt x="556170" y="456878"/>
                </a:lnTo>
                <a:lnTo>
                  <a:pt x="563180" y="519193"/>
                </a:lnTo>
                <a:lnTo>
                  <a:pt x="567491" y="583756"/>
                </a:lnTo>
                <a:lnTo>
                  <a:pt x="568959" y="650239"/>
                </a:lnTo>
                <a:lnTo>
                  <a:pt x="567491" y="716723"/>
                </a:lnTo>
                <a:lnTo>
                  <a:pt x="563180" y="781286"/>
                </a:lnTo>
                <a:lnTo>
                  <a:pt x="556170" y="843601"/>
                </a:lnTo>
                <a:lnTo>
                  <a:pt x="546604" y="903342"/>
                </a:lnTo>
                <a:lnTo>
                  <a:pt x="534624" y="960183"/>
                </a:lnTo>
                <a:lnTo>
                  <a:pt x="520375" y="1013795"/>
                </a:lnTo>
                <a:lnTo>
                  <a:pt x="503998" y="1063853"/>
                </a:lnTo>
                <a:lnTo>
                  <a:pt x="485637" y="1110029"/>
                </a:lnTo>
                <a:lnTo>
                  <a:pt x="465435" y="1151996"/>
                </a:lnTo>
                <a:lnTo>
                  <a:pt x="443535" y="1189429"/>
                </a:lnTo>
                <a:lnTo>
                  <a:pt x="420079" y="1221999"/>
                </a:lnTo>
                <a:lnTo>
                  <a:pt x="369075" y="1271246"/>
                </a:lnTo>
                <a:lnTo>
                  <a:pt x="313566" y="1297122"/>
                </a:lnTo>
                <a:lnTo>
                  <a:pt x="284479" y="1300479"/>
                </a:lnTo>
                <a:lnTo>
                  <a:pt x="255393" y="1297122"/>
                </a:lnTo>
                <a:lnTo>
                  <a:pt x="199884" y="1271246"/>
                </a:lnTo>
                <a:lnTo>
                  <a:pt x="148880" y="1221999"/>
                </a:lnTo>
                <a:lnTo>
                  <a:pt x="125424" y="1189429"/>
                </a:lnTo>
                <a:lnTo>
                  <a:pt x="103524" y="1151996"/>
                </a:lnTo>
                <a:lnTo>
                  <a:pt x="83322" y="1110029"/>
                </a:lnTo>
                <a:lnTo>
                  <a:pt x="64961" y="1063853"/>
                </a:lnTo>
                <a:lnTo>
                  <a:pt x="48584" y="1013795"/>
                </a:lnTo>
                <a:lnTo>
                  <a:pt x="34335" y="960183"/>
                </a:lnTo>
                <a:lnTo>
                  <a:pt x="22355" y="903342"/>
                </a:lnTo>
                <a:lnTo>
                  <a:pt x="12789" y="843601"/>
                </a:lnTo>
                <a:lnTo>
                  <a:pt x="5779" y="781286"/>
                </a:lnTo>
                <a:lnTo>
                  <a:pt x="1468" y="716723"/>
                </a:lnTo>
                <a:lnTo>
                  <a:pt x="0" y="65023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47827" y="2166619"/>
            <a:ext cx="2475230" cy="610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Examples</a:t>
            </a:r>
            <a:r>
              <a:rPr sz="19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0066"/>
                </a:solidFill>
                <a:latin typeface="Times New Roman"/>
                <a:cs typeface="Times New Roman"/>
              </a:rPr>
              <a:t>of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spc="5" dirty="0">
                <a:solidFill>
                  <a:srgbClr val="FF0066"/>
                </a:solidFill>
                <a:latin typeface="Times New Roman"/>
                <a:cs typeface="Times New Roman"/>
              </a:rPr>
              <a:t>External </a:t>
            </a:r>
            <a:r>
              <a:rPr sz="1900" spc="10" dirty="0">
                <a:solidFill>
                  <a:srgbClr val="FF0066"/>
                </a:solidFill>
                <a:latin typeface="Times New Roman"/>
                <a:cs typeface="Times New Roman"/>
              </a:rPr>
              <a:t>XTL </a:t>
            </a:r>
            <a:r>
              <a:rPr sz="1900" spc="5" dirty="0">
                <a:solidFill>
                  <a:srgbClr val="FF0066"/>
                </a:solidFill>
                <a:latin typeface="Times New Roman"/>
                <a:cs typeface="Times New Roman"/>
              </a:rPr>
              <a:t>or</a:t>
            </a:r>
            <a:r>
              <a:rPr sz="1900" spc="-12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F0066"/>
                </a:solidFill>
                <a:latin typeface="Times New Roman"/>
                <a:cs typeface="Times New Roman"/>
              </a:rPr>
              <a:t>ceramic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0276" y="2791460"/>
            <a:ext cx="7845425" cy="26282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0520" indent="-337820">
              <a:lnSpc>
                <a:spcPct val="100000"/>
              </a:lnSpc>
              <a:spcBef>
                <a:spcPts val="135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10" dirty="0">
                <a:latin typeface="Times New Roman"/>
                <a:cs typeface="Times New Roman"/>
              </a:rPr>
              <a:t>High-speed </a:t>
            </a:r>
            <a:r>
              <a:rPr sz="2100" spc="5" dirty="0">
                <a:latin typeface="Times New Roman"/>
                <a:cs typeface="Times New Roman"/>
              </a:rPr>
              <a:t>crystal </a:t>
            </a:r>
            <a:r>
              <a:rPr sz="2100" spc="10" dirty="0">
                <a:latin typeface="Times New Roman"/>
                <a:cs typeface="Times New Roman"/>
              </a:rPr>
              <a:t>or ceramic </a:t>
            </a:r>
            <a:r>
              <a:rPr sz="2100" spc="5" dirty="0">
                <a:latin typeface="Times New Roman"/>
                <a:cs typeface="Times New Roman"/>
              </a:rPr>
              <a:t>resonator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HS</a:t>
            </a:r>
            <a:r>
              <a:rPr sz="2100" spc="15" dirty="0">
                <a:latin typeface="Times New Roman"/>
                <a:cs typeface="Times New Roman"/>
              </a:rPr>
              <a:t>) </a:t>
            </a:r>
            <a:r>
              <a:rPr sz="2850" spc="7" baseline="16081" dirty="0">
                <a:solidFill>
                  <a:srgbClr val="FF0066"/>
                </a:solidFill>
                <a:latin typeface="Times New Roman"/>
                <a:cs typeface="Times New Roman"/>
              </a:rPr>
              <a:t>Resonator</a:t>
            </a:r>
            <a:r>
              <a:rPr sz="2850" spc="284" baseline="1608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850" spc="7" baseline="16081" dirty="0">
                <a:solidFill>
                  <a:srgbClr val="FF0066"/>
                </a:solidFill>
                <a:latin typeface="Times New Roman"/>
                <a:cs typeface="Times New Roman"/>
              </a:rPr>
              <a:t>(OSC1/OSC2)</a:t>
            </a:r>
            <a:endParaRPr sz="2850" baseline="16081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45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10" dirty="0">
                <a:latin typeface="Times New Roman"/>
                <a:cs typeface="Times New Roman"/>
              </a:rPr>
              <a:t>High-speed </a:t>
            </a:r>
            <a:r>
              <a:rPr sz="2100" spc="5" dirty="0">
                <a:latin typeface="Times New Roman"/>
                <a:cs typeface="Times New Roman"/>
              </a:rPr>
              <a:t>crystal </a:t>
            </a:r>
            <a:r>
              <a:rPr sz="2100" spc="10" dirty="0">
                <a:latin typeface="Times New Roman"/>
                <a:cs typeface="Times New Roman"/>
              </a:rPr>
              <a:t>or ceramic </a:t>
            </a:r>
            <a:r>
              <a:rPr sz="2100" spc="5" dirty="0">
                <a:latin typeface="Times New Roman"/>
                <a:cs typeface="Times New Roman"/>
              </a:rPr>
              <a:t>resonator </a:t>
            </a:r>
            <a:r>
              <a:rPr sz="2100" spc="10" dirty="0">
                <a:latin typeface="Times New Roman"/>
                <a:cs typeface="Times New Roman"/>
              </a:rPr>
              <a:t>with </a:t>
            </a:r>
            <a:r>
              <a:rPr sz="2100" spc="15" dirty="0">
                <a:latin typeface="Times New Roman"/>
                <a:cs typeface="Times New Roman"/>
              </a:rPr>
              <a:t>PLL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HSPLL</a:t>
            </a:r>
            <a:r>
              <a:rPr sz="2100" spc="1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25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10" dirty="0">
                <a:latin typeface="Times New Roman"/>
                <a:cs typeface="Times New Roman"/>
              </a:rPr>
              <a:t>External </a:t>
            </a:r>
            <a:r>
              <a:rPr sz="2100" spc="5" dirty="0">
                <a:latin typeface="Times New Roman"/>
                <a:cs typeface="Times New Roman"/>
              </a:rPr>
              <a:t>resister/capacitor </a:t>
            </a:r>
            <a:r>
              <a:rPr sz="2100" spc="10" dirty="0">
                <a:latin typeface="Times New Roman"/>
                <a:cs typeface="Times New Roman"/>
              </a:rPr>
              <a:t>with Fosc/4 output </a:t>
            </a:r>
            <a:r>
              <a:rPr sz="2100" spc="15" dirty="0">
                <a:latin typeface="Times New Roman"/>
                <a:cs typeface="Times New Roman"/>
              </a:rPr>
              <a:t>on </a:t>
            </a:r>
            <a:r>
              <a:rPr sz="2100" spc="20" dirty="0">
                <a:latin typeface="Times New Roman"/>
                <a:cs typeface="Times New Roman"/>
              </a:rPr>
              <a:t>OSC2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(</a:t>
            </a:r>
            <a:r>
              <a:rPr sz="2100" spc="10" dirty="0">
                <a:solidFill>
                  <a:srgbClr val="CCCC00"/>
                </a:solidFill>
                <a:latin typeface="Times New Roman"/>
                <a:cs typeface="Times New Roman"/>
              </a:rPr>
              <a:t>RC</a:t>
            </a:r>
            <a:r>
              <a:rPr sz="2100" spc="1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50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10" dirty="0">
                <a:latin typeface="Times New Roman"/>
                <a:cs typeface="Times New Roman"/>
              </a:rPr>
              <a:t>External </a:t>
            </a:r>
            <a:r>
              <a:rPr sz="2100" spc="5" dirty="0">
                <a:latin typeface="Times New Roman"/>
                <a:cs typeface="Times New Roman"/>
              </a:rPr>
              <a:t>resister/capacitor </a:t>
            </a:r>
            <a:r>
              <a:rPr sz="2100" spc="10" dirty="0">
                <a:latin typeface="Times New Roman"/>
                <a:cs typeface="Times New Roman"/>
              </a:rPr>
              <a:t>with </a:t>
            </a:r>
            <a:r>
              <a:rPr sz="2100" spc="5" dirty="0">
                <a:latin typeface="Times New Roman"/>
                <a:cs typeface="Times New Roman"/>
              </a:rPr>
              <a:t>I/O </a:t>
            </a:r>
            <a:r>
              <a:rPr sz="2100" spc="15" dirty="0">
                <a:latin typeface="Times New Roman"/>
                <a:cs typeface="Times New Roman"/>
              </a:rPr>
              <a:t>on </a:t>
            </a:r>
            <a:r>
              <a:rPr sz="2100" spc="20" dirty="0">
                <a:latin typeface="Times New Roman"/>
                <a:cs typeface="Times New Roman"/>
              </a:rPr>
              <a:t>OSC2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RCIO</a:t>
            </a:r>
            <a:r>
              <a:rPr sz="2100" spc="1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50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5" dirty="0">
                <a:latin typeface="Times New Roman"/>
                <a:cs typeface="Times New Roman"/>
              </a:rPr>
              <a:t>*Internal oscillator </a:t>
            </a:r>
            <a:r>
              <a:rPr sz="2100" spc="10" dirty="0">
                <a:latin typeface="Times New Roman"/>
                <a:cs typeface="Times New Roman"/>
              </a:rPr>
              <a:t>with Fosc/4 </a:t>
            </a:r>
            <a:r>
              <a:rPr sz="2100" spc="15" dirty="0">
                <a:latin typeface="Times New Roman"/>
                <a:cs typeface="Times New Roman"/>
              </a:rPr>
              <a:t>on </a:t>
            </a:r>
            <a:r>
              <a:rPr sz="2100" spc="20" dirty="0">
                <a:latin typeface="Times New Roman"/>
                <a:cs typeface="Times New Roman"/>
              </a:rPr>
              <a:t>RA6 </a:t>
            </a:r>
            <a:r>
              <a:rPr sz="2100" spc="10" dirty="0">
                <a:latin typeface="Times New Roman"/>
                <a:cs typeface="Times New Roman"/>
              </a:rPr>
              <a:t>and I/O </a:t>
            </a:r>
            <a:r>
              <a:rPr sz="2100" spc="15" dirty="0">
                <a:latin typeface="Times New Roman"/>
                <a:cs typeface="Times New Roman"/>
              </a:rPr>
              <a:t>on </a:t>
            </a:r>
            <a:r>
              <a:rPr sz="2100" spc="20" dirty="0">
                <a:latin typeface="Times New Roman"/>
                <a:cs typeface="Times New Roman"/>
              </a:rPr>
              <a:t>RA7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(</a:t>
            </a:r>
            <a:r>
              <a:rPr sz="2100" spc="10" dirty="0">
                <a:solidFill>
                  <a:srgbClr val="CCCC00"/>
                </a:solidFill>
                <a:latin typeface="Times New Roman"/>
                <a:cs typeface="Times New Roman"/>
              </a:rPr>
              <a:t>INTIO1</a:t>
            </a:r>
            <a:r>
              <a:rPr sz="2100" spc="1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20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5" dirty="0">
                <a:latin typeface="Times New Roman"/>
                <a:cs typeface="Times New Roman"/>
              </a:rPr>
              <a:t>*Internal oscillator </a:t>
            </a:r>
            <a:r>
              <a:rPr sz="2100" spc="10" dirty="0">
                <a:latin typeface="Times New Roman"/>
                <a:cs typeface="Times New Roman"/>
              </a:rPr>
              <a:t>with </a:t>
            </a:r>
            <a:r>
              <a:rPr sz="2100" spc="5" dirty="0">
                <a:latin typeface="Times New Roman"/>
                <a:cs typeface="Times New Roman"/>
              </a:rPr>
              <a:t>I/O </a:t>
            </a:r>
            <a:r>
              <a:rPr sz="2100" spc="15" dirty="0">
                <a:latin typeface="Times New Roman"/>
                <a:cs typeface="Times New Roman"/>
              </a:rPr>
              <a:t>on </a:t>
            </a:r>
            <a:r>
              <a:rPr sz="2100" spc="20" dirty="0">
                <a:latin typeface="Times New Roman"/>
                <a:cs typeface="Times New Roman"/>
              </a:rPr>
              <a:t>RA6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spc="20" dirty="0">
                <a:latin typeface="Times New Roman"/>
                <a:cs typeface="Times New Roman"/>
              </a:rPr>
              <a:t>RA7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INTIO2</a:t>
            </a:r>
            <a:r>
              <a:rPr sz="2100" spc="1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350520" indent="-337820">
              <a:lnSpc>
                <a:spcPct val="100000"/>
              </a:lnSpc>
              <a:spcBef>
                <a:spcPts val="50"/>
              </a:spcBef>
              <a:buAutoNum type="arabicPeriod" startAt="3"/>
              <a:tabLst>
                <a:tab pos="350520" algn="l"/>
                <a:tab pos="351155" algn="l"/>
              </a:tabLst>
            </a:pPr>
            <a:r>
              <a:rPr sz="2100" spc="10" dirty="0">
                <a:latin typeface="Times New Roman"/>
                <a:cs typeface="Times New Roman"/>
              </a:rPr>
              <a:t>External clock with Fosc/4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EC</a:t>
            </a:r>
            <a:r>
              <a:rPr sz="2100" spc="1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418465" indent="-405765">
              <a:lnSpc>
                <a:spcPct val="100000"/>
              </a:lnSpc>
              <a:spcBef>
                <a:spcPts val="45"/>
              </a:spcBef>
              <a:buAutoNum type="arabicPeriod" startAt="3"/>
              <a:tabLst>
                <a:tab pos="419100" algn="l"/>
              </a:tabLst>
            </a:pPr>
            <a:r>
              <a:rPr sz="2100" spc="10" dirty="0">
                <a:latin typeface="Times New Roman"/>
                <a:cs typeface="Times New Roman"/>
              </a:rPr>
              <a:t>External clock with </a:t>
            </a:r>
            <a:r>
              <a:rPr sz="2100" spc="5" dirty="0">
                <a:latin typeface="Times New Roman"/>
                <a:cs typeface="Times New Roman"/>
              </a:rPr>
              <a:t>I/O </a:t>
            </a:r>
            <a:r>
              <a:rPr sz="2100" spc="15" dirty="0">
                <a:latin typeface="Times New Roman"/>
                <a:cs typeface="Times New Roman"/>
              </a:rPr>
              <a:t>on </a:t>
            </a:r>
            <a:r>
              <a:rPr sz="2100" spc="20" dirty="0">
                <a:latin typeface="Times New Roman"/>
                <a:cs typeface="Times New Roman"/>
              </a:rPr>
              <a:t>RA6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(</a:t>
            </a:r>
            <a:r>
              <a:rPr sz="2100" spc="15" dirty="0">
                <a:solidFill>
                  <a:srgbClr val="CCCC00"/>
                </a:solidFill>
                <a:latin typeface="Times New Roman"/>
                <a:cs typeface="Times New Roman"/>
              </a:rPr>
              <a:t>ECIO</a:t>
            </a:r>
            <a:r>
              <a:rPr sz="2100" spc="15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699389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MCU Clock Source</a:t>
            </a:r>
            <a:r>
              <a:rPr sz="4700" spc="-70" dirty="0"/>
              <a:t> </a:t>
            </a:r>
            <a:r>
              <a:rPr sz="4700" spc="-10" dirty="0"/>
              <a:t>Diagram</a:t>
            </a:r>
            <a:endParaRPr sz="4700"/>
          </a:p>
        </p:txBody>
      </p:sp>
      <p:sp>
        <p:nvSpPr>
          <p:cNvPr id="4" name="object 4"/>
          <p:cNvSpPr/>
          <p:nvPr/>
        </p:nvSpPr>
        <p:spPr>
          <a:xfrm>
            <a:off x="1209039" y="2636520"/>
            <a:ext cx="7029035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6879" y="2748279"/>
            <a:ext cx="1300480" cy="325120"/>
          </a:xfrm>
          <a:custGeom>
            <a:avLst/>
            <a:gdLst/>
            <a:ahLst/>
            <a:cxnLst/>
            <a:rect l="l" t="t" r="r" b="b"/>
            <a:pathLst>
              <a:path w="1300479" h="325119">
                <a:moveTo>
                  <a:pt x="0" y="162559"/>
                </a:moveTo>
                <a:lnTo>
                  <a:pt x="33149" y="111178"/>
                </a:lnTo>
                <a:lnTo>
                  <a:pt x="88776" y="80512"/>
                </a:lnTo>
                <a:lnTo>
                  <a:pt x="125458" y="66554"/>
                </a:lnTo>
                <a:lnTo>
                  <a:pt x="167523" y="53643"/>
                </a:lnTo>
                <a:lnTo>
                  <a:pt x="214575" y="41880"/>
                </a:lnTo>
                <a:lnTo>
                  <a:pt x="266216" y="31364"/>
                </a:lnTo>
                <a:lnTo>
                  <a:pt x="322051" y="22194"/>
                </a:lnTo>
                <a:lnTo>
                  <a:pt x="381682" y="14468"/>
                </a:lnTo>
                <a:lnTo>
                  <a:pt x="444713" y="8287"/>
                </a:lnTo>
                <a:lnTo>
                  <a:pt x="510748" y="3749"/>
                </a:lnTo>
                <a:lnTo>
                  <a:pt x="579389" y="953"/>
                </a:lnTo>
                <a:lnTo>
                  <a:pt x="650239" y="0"/>
                </a:lnTo>
                <a:lnTo>
                  <a:pt x="721090" y="953"/>
                </a:lnTo>
                <a:lnTo>
                  <a:pt x="789731" y="3749"/>
                </a:lnTo>
                <a:lnTo>
                  <a:pt x="855766" y="8287"/>
                </a:lnTo>
                <a:lnTo>
                  <a:pt x="918797" y="14468"/>
                </a:lnTo>
                <a:lnTo>
                  <a:pt x="978428" y="22194"/>
                </a:lnTo>
                <a:lnTo>
                  <a:pt x="1034263" y="31364"/>
                </a:lnTo>
                <a:lnTo>
                  <a:pt x="1085904" y="41880"/>
                </a:lnTo>
                <a:lnTo>
                  <a:pt x="1132956" y="53643"/>
                </a:lnTo>
                <a:lnTo>
                  <a:pt x="1175021" y="66554"/>
                </a:lnTo>
                <a:lnTo>
                  <a:pt x="1211703" y="80512"/>
                </a:lnTo>
                <a:lnTo>
                  <a:pt x="1267330" y="111178"/>
                </a:lnTo>
                <a:lnTo>
                  <a:pt x="1296664" y="144847"/>
                </a:lnTo>
                <a:lnTo>
                  <a:pt x="1300479" y="162559"/>
                </a:lnTo>
                <a:lnTo>
                  <a:pt x="1296664" y="180272"/>
                </a:lnTo>
                <a:lnTo>
                  <a:pt x="1267330" y="213941"/>
                </a:lnTo>
                <a:lnTo>
                  <a:pt x="1211703" y="244607"/>
                </a:lnTo>
                <a:lnTo>
                  <a:pt x="1175021" y="258565"/>
                </a:lnTo>
                <a:lnTo>
                  <a:pt x="1132956" y="271476"/>
                </a:lnTo>
                <a:lnTo>
                  <a:pt x="1085904" y="283239"/>
                </a:lnTo>
                <a:lnTo>
                  <a:pt x="1034263" y="293755"/>
                </a:lnTo>
                <a:lnTo>
                  <a:pt x="978428" y="302925"/>
                </a:lnTo>
                <a:lnTo>
                  <a:pt x="918797" y="310651"/>
                </a:lnTo>
                <a:lnTo>
                  <a:pt x="855766" y="316832"/>
                </a:lnTo>
                <a:lnTo>
                  <a:pt x="789731" y="321370"/>
                </a:lnTo>
                <a:lnTo>
                  <a:pt x="721090" y="324166"/>
                </a:lnTo>
                <a:lnTo>
                  <a:pt x="650239" y="325119"/>
                </a:lnTo>
                <a:lnTo>
                  <a:pt x="579389" y="324166"/>
                </a:lnTo>
                <a:lnTo>
                  <a:pt x="510748" y="321370"/>
                </a:lnTo>
                <a:lnTo>
                  <a:pt x="444713" y="316832"/>
                </a:lnTo>
                <a:lnTo>
                  <a:pt x="381682" y="310651"/>
                </a:lnTo>
                <a:lnTo>
                  <a:pt x="322051" y="302925"/>
                </a:lnTo>
                <a:lnTo>
                  <a:pt x="266216" y="293755"/>
                </a:lnTo>
                <a:lnTo>
                  <a:pt x="214575" y="283239"/>
                </a:lnTo>
                <a:lnTo>
                  <a:pt x="167523" y="271476"/>
                </a:lnTo>
                <a:lnTo>
                  <a:pt x="125458" y="258565"/>
                </a:lnTo>
                <a:lnTo>
                  <a:pt x="88776" y="244607"/>
                </a:lnTo>
                <a:lnTo>
                  <a:pt x="33149" y="213941"/>
                </a:lnTo>
                <a:lnTo>
                  <a:pt x="3815" y="180272"/>
                </a:lnTo>
                <a:lnTo>
                  <a:pt x="0" y="162559"/>
                </a:lnTo>
                <a:close/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6879" y="3154679"/>
            <a:ext cx="1300480" cy="325120"/>
          </a:xfrm>
          <a:custGeom>
            <a:avLst/>
            <a:gdLst/>
            <a:ahLst/>
            <a:cxnLst/>
            <a:rect l="l" t="t" r="r" b="b"/>
            <a:pathLst>
              <a:path w="1300479" h="325120">
                <a:moveTo>
                  <a:pt x="0" y="162559"/>
                </a:moveTo>
                <a:lnTo>
                  <a:pt x="33149" y="111178"/>
                </a:lnTo>
                <a:lnTo>
                  <a:pt x="88776" y="80512"/>
                </a:lnTo>
                <a:lnTo>
                  <a:pt x="125458" y="66554"/>
                </a:lnTo>
                <a:lnTo>
                  <a:pt x="167523" y="53643"/>
                </a:lnTo>
                <a:lnTo>
                  <a:pt x="214575" y="41880"/>
                </a:lnTo>
                <a:lnTo>
                  <a:pt x="266216" y="31364"/>
                </a:lnTo>
                <a:lnTo>
                  <a:pt x="322051" y="22194"/>
                </a:lnTo>
                <a:lnTo>
                  <a:pt x="381682" y="14468"/>
                </a:lnTo>
                <a:lnTo>
                  <a:pt x="444713" y="8287"/>
                </a:lnTo>
                <a:lnTo>
                  <a:pt x="510748" y="3749"/>
                </a:lnTo>
                <a:lnTo>
                  <a:pt x="579389" y="953"/>
                </a:lnTo>
                <a:lnTo>
                  <a:pt x="650239" y="0"/>
                </a:lnTo>
                <a:lnTo>
                  <a:pt x="721090" y="953"/>
                </a:lnTo>
                <a:lnTo>
                  <a:pt x="789731" y="3749"/>
                </a:lnTo>
                <a:lnTo>
                  <a:pt x="855766" y="8287"/>
                </a:lnTo>
                <a:lnTo>
                  <a:pt x="918797" y="14468"/>
                </a:lnTo>
                <a:lnTo>
                  <a:pt x="978428" y="22194"/>
                </a:lnTo>
                <a:lnTo>
                  <a:pt x="1034263" y="31364"/>
                </a:lnTo>
                <a:lnTo>
                  <a:pt x="1085904" y="41880"/>
                </a:lnTo>
                <a:lnTo>
                  <a:pt x="1132956" y="53643"/>
                </a:lnTo>
                <a:lnTo>
                  <a:pt x="1175021" y="66554"/>
                </a:lnTo>
                <a:lnTo>
                  <a:pt x="1211703" y="80512"/>
                </a:lnTo>
                <a:lnTo>
                  <a:pt x="1267330" y="111178"/>
                </a:lnTo>
                <a:lnTo>
                  <a:pt x="1296664" y="144847"/>
                </a:lnTo>
                <a:lnTo>
                  <a:pt x="1300479" y="162559"/>
                </a:lnTo>
                <a:lnTo>
                  <a:pt x="1296664" y="180272"/>
                </a:lnTo>
                <a:lnTo>
                  <a:pt x="1267330" y="213941"/>
                </a:lnTo>
                <a:lnTo>
                  <a:pt x="1211703" y="244607"/>
                </a:lnTo>
                <a:lnTo>
                  <a:pt x="1175021" y="258565"/>
                </a:lnTo>
                <a:lnTo>
                  <a:pt x="1132956" y="271476"/>
                </a:lnTo>
                <a:lnTo>
                  <a:pt x="1085904" y="283239"/>
                </a:lnTo>
                <a:lnTo>
                  <a:pt x="1034263" y="293755"/>
                </a:lnTo>
                <a:lnTo>
                  <a:pt x="978428" y="302925"/>
                </a:lnTo>
                <a:lnTo>
                  <a:pt x="918797" y="310651"/>
                </a:lnTo>
                <a:lnTo>
                  <a:pt x="855766" y="316832"/>
                </a:lnTo>
                <a:lnTo>
                  <a:pt x="789731" y="321370"/>
                </a:lnTo>
                <a:lnTo>
                  <a:pt x="721090" y="324166"/>
                </a:lnTo>
                <a:lnTo>
                  <a:pt x="650239" y="325119"/>
                </a:lnTo>
                <a:lnTo>
                  <a:pt x="579389" y="324166"/>
                </a:lnTo>
                <a:lnTo>
                  <a:pt x="510748" y="321370"/>
                </a:lnTo>
                <a:lnTo>
                  <a:pt x="444713" y="316832"/>
                </a:lnTo>
                <a:lnTo>
                  <a:pt x="381682" y="310651"/>
                </a:lnTo>
                <a:lnTo>
                  <a:pt x="322051" y="302925"/>
                </a:lnTo>
                <a:lnTo>
                  <a:pt x="266216" y="293755"/>
                </a:lnTo>
                <a:lnTo>
                  <a:pt x="214575" y="283239"/>
                </a:lnTo>
                <a:lnTo>
                  <a:pt x="167523" y="271476"/>
                </a:lnTo>
                <a:lnTo>
                  <a:pt x="125458" y="258565"/>
                </a:lnTo>
                <a:lnTo>
                  <a:pt x="88776" y="244607"/>
                </a:lnTo>
                <a:lnTo>
                  <a:pt x="33149" y="213941"/>
                </a:lnTo>
                <a:lnTo>
                  <a:pt x="3815" y="180272"/>
                </a:lnTo>
                <a:lnTo>
                  <a:pt x="0" y="162559"/>
                </a:lnTo>
                <a:close/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7120" y="3561079"/>
            <a:ext cx="650240" cy="325120"/>
          </a:xfrm>
          <a:custGeom>
            <a:avLst/>
            <a:gdLst/>
            <a:ahLst/>
            <a:cxnLst/>
            <a:rect l="l" t="t" r="r" b="b"/>
            <a:pathLst>
              <a:path w="650240" h="325120">
                <a:moveTo>
                  <a:pt x="0" y="162559"/>
                </a:moveTo>
                <a:lnTo>
                  <a:pt x="20340" y="105837"/>
                </a:lnTo>
                <a:lnTo>
                  <a:pt x="76464" y="57824"/>
                </a:lnTo>
                <a:lnTo>
                  <a:pt x="115649" y="38232"/>
                </a:lnTo>
                <a:lnTo>
                  <a:pt x="161025" y="22194"/>
                </a:lnTo>
                <a:lnTo>
                  <a:pt x="211675" y="10170"/>
                </a:lnTo>
                <a:lnTo>
                  <a:pt x="266679" y="2619"/>
                </a:lnTo>
                <a:lnTo>
                  <a:pt x="325119" y="0"/>
                </a:lnTo>
                <a:lnTo>
                  <a:pt x="383560" y="2619"/>
                </a:lnTo>
                <a:lnTo>
                  <a:pt x="438564" y="10170"/>
                </a:lnTo>
                <a:lnTo>
                  <a:pt x="489214" y="22194"/>
                </a:lnTo>
                <a:lnTo>
                  <a:pt x="534590" y="38232"/>
                </a:lnTo>
                <a:lnTo>
                  <a:pt x="573775" y="57824"/>
                </a:lnTo>
                <a:lnTo>
                  <a:pt x="605851" y="80512"/>
                </a:lnTo>
                <a:lnTo>
                  <a:pt x="645001" y="133339"/>
                </a:lnTo>
                <a:lnTo>
                  <a:pt x="650239" y="162559"/>
                </a:lnTo>
                <a:lnTo>
                  <a:pt x="645001" y="191780"/>
                </a:lnTo>
                <a:lnTo>
                  <a:pt x="605851" y="244607"/>
                </a:lnTo>
                <a:lnTo>
                  <a:pt x="573775" y="267295"/>
                </a:lnTo>
                <a:lnTo>
                  <a:pt x="534590" y="286887"/>
                </a:lnTo>
                <a:lnTo>
                  <a:pt x="489214" y="302925"/>
                </a:lnTo>
                <a:lnTo>
                  <a:pt x="438564" y="314949"/>
                </a:lnTo>
                <a:lnTo>
                  <a:pt x="383560" y="322500"/>
                </a:lnTo>
                <a:lnTo>
                  <a:pt x="325119" y="325119"/>
                </a:lnTo>
                <a:lnTo>
                  <a:pt x="266679" y="322500"/>
                </a:lnTo>
                <a:lnTo>
                  <a:pt x="211675" y="314949"/>
                </a:lnTo>
                <a:lnTo>
                  <a:pt x="161025" y="302925"/>
                </a:lnTo>
                <a:lnTo>
                  <a:pt x="115649" y="286887"/>
                </a:lnTo>
                <a:lnTo>
                  <a:pt x="76464" y="267295"/>
                </a:lnTo>
                <a:lnTo>
                  <a:pt x="44388" y="244607"/>
                </a:lnTo>
                <a:lnTo>
                  <a:pt x="5238" y="191780"/>
                </a:lnTo>
                <a:lnTo>
                  <a:pt x="0" y="162559"/>
                </a:lnTo>
                <a:close/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8159" y="4048759"/>
            <a:ext cx="1300480" cy="325120"/>
          </a:xfrm>
          <a:custGeom>
            <a:avLst/>
            <a:gdLst/>
            <a:ahLst/>
            <a:cxnLst/>
            <a:rect l="l" t="t" r="r" b="b"/>
            <a:pathLst>
              <a:path w="1300479" h="325120">
                <a:moveTo>
                  <a:pt x="0" y="162559"/>
                </a:moveTo>
                <a:lnTo>
                  <a:pt x="33149" y="111178"/>
                </a:lnTo>
                <a:lnTo>
                  <a:pt x="88776" y="80512"/>
                </a:lnTo>
                <a:lnTo>
                  <a:pt x="125458" y="66554"/>
                </a:lnTo>
                <a:lnTo>
                  <a:pt x="167523" y="53643"/>
                </a:lnTo>
                <a:lnTo>
                  <a:pt x="214575" y="41880"/>
                </a:lnTo>
                <a:lnTo>
                  <a:pt x="266216" y="31364"/>
                </a:lnTo>
                <a:lnTo>
                  <a:pt x="322051" y="22194"/>
                </a:lnTo>
                <a:lnTo>
                  <a:pt x="381682" y="14468"/>
                </a:lnTo>
                <a:lnTo>
                  <a:pt x="444713" y="8287"/>
                </a:lnTo>
                <a:lnTo>
                  <a:pt x="510748" y="3749"/>
                </a:lnTo>
                <a:lnTo>
                  <a:pt x="579389" y="953"/>
                </a:lnTo>
                <a:lnTo>
                  <a:pt x="650239" y="0"/>
                </a:lnTo>
                <a:lnTo>
                  <a:pt x="721090" y="953"/>
                </a:lnTo>
                <a:lnTo>
                  <a:pt x="789731" y="3749"/>
                </a:lnTo>
                <a:lnTo>
                  <a:pt x="855766" y="8287"/>
                </a:lnTo>
                <a:lnTo>
                  <a:pt x="918797" y="14468"/>
                </a:lnTo>
                <a:lnTo>
                  <a:pt x="978428" y="22194"/>
                </a:lnTo>
                <a:lnTo>
                  <a:pt x="1034263" y="31364"/>
                </a:lnTo>
                <a:lnTo>
                  <a:pt x="1085904" y="41880"/>
                </a:lnTo>
                <a:lnTo>
                  <a:pt x="1132956" y="53643"/>
                </a:lnTo>
                <a:lnTo>
                  <a:pt x="1175021" y="66554"/>
                </a:lnTo>
                <a:lnTo>
                  <a:pt x="1211703" y="80512"/>
                </a:lnTo>
                <a:lnTo>
                  <a:pt x="1267330" y="111178"/>
                </a:lnTo>
                <a:lnTo>
                  <a:pt x="1296664" y="144847"/>
                </a:lnTo>
                <a:lnTo>
                  <a:pt x="1300479" y="162559"/>
                </a:lnTo>
                <a:lnTo>
                  <a:pt x="1296664" y="180272"/>
                </a:lnTo>
                <a:lnTo>
                  <a:pt x="1267330" y="213941"/>
                </a:lnTo>
                <a:lnTo>
                  <a:pt x="1211703" y="244607"/>
                </a:lnTo>
                <a:lnTo>
                  <a:pt x="1175021" y="258565"/>
                </a:lnTo>
                <a:lnTo>
                  <a:pt x="1132956" y="271476"/>
                </a:lnTo>
                <a:lnTo>
                  <a:pt x="1085904" y="283239"/>
                </a:lnTo>
                <a:lnTo>
                  <a:pt x="1034263" y="293755"/>
                </a:lnTo>
                <a:lnTo>
                  <a:pt x="978428" y="302925"/>
                </a:lnTo>
                <a:lnTo>
                  <a:pt x="918797" y="310651"/>
                </a:lnTo>
                <a:lnTo>
                  <a:pt x="855766" y="316832"/>
                </a:lnTo>
                <a:lnTo>
                  <a:pt x="789731" y="321370"/>
                </a:lnTo>
                <a:lnTo>
                  <a:pt x="721090" y="324166"/>
                </a:lnTo>
                <a:lnTo>
                  <a:pt x="650239" y="325119"/>
                </a:lnTo>
                <a:lnTo>
                  <a:pt x="579389" y="324166"/>
                </a:lnTo>
                <a:lnTo>
                  <a:pt x="510748" y="321370"/>
                </a:lnTo>
                <a:lnTo>
                  <a:pt x="444713" y="316832"/>
                </a:lnTo>
                <a:lnTo>
                  <a:pt x="381682" y="310651"/>
                </a:lnTo>
                <a:lnTo>
                  <a:pt x="322051" y="302925"/>
                </a:lnTo>
                <a:lnTo>
                  <a:pt x="266216" y="293755"/>
                </a:lnTo>
                <a:lnTo>
                  <a:pt x="214575" y="283239"/>
                </a:lnTo>
                <a:lnTo>
                  <a:pt x="167523" y="271476"/>
                </a:lnTo>
                <a:lnTo>
                  <a:pt x="125458" y="258565"/>
                </a:lnTo>
                <a:lnTo>
                  <a:pt x="88776" y="244607"/>
                </a:lnTo>
                <a:lnTo>
                  <a:pt x="33149" y="213941"/>
                </a:lnTo>
                <a:lnTo>
                  <a:pt x="3815" y="180272"/>
                </a:lnTo>
                <a:lnTo>
                  <a:pt x="0" y="162559"/>
                </a:lnTo>
                <a:close/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3519" y="6080759"/>
            <a:ext cx="1300480" cy="406400"/>
          </a:xfrm>
          <a:custGeom>
            <a:avLst/>
            <a:gdLst/>
            <a:ahLst/>
            <a:cxnLst/>
            <a:rect l="l" t="t" r="r" b="b"/>
            <a:pathLst>
              <a:path w="1300479" h="406400">
                <a:moveTo>
                  <a:pt x="0" y="0"/>
                </a:moveTo>
                <a:lnTo>
                  <a:pt x="1300479" y="0"/>
                </a:lnTo>
                <a:lnTo>
                  <a:pt x="1300479" y="406399"/>
                </a:lnTo>
                <a:lnTo>
                  <a:pt x="0" y="40639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92719" y="960119"/>
            <a:ext cx="2092960" cy="172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5" dirty="0"/>
              <a:t>XTL /</a:t>
            </a:r>
            <a:r>
              <a:rPr sz="4250" spc="-15" dirty="0"/>
              <a:t> </a:t>
            </a:r>
            <a:r>
              <a:rPr sz="4250" spc="5" dirty="0"/>
              <a:t>Ceramic</a:t>
            </a:r>
            <a:endParaRPr sz="4250"/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50" spc="5" dirty="0"/>
              <a:t>Clock Source</a:t>
            </a:r>
            <a:r>
              <a:rPr sz="4250" spc="-85" dirty="0"/>
              <a:t> </a:t>
            </a:r>
            <a:r>
              <a:rPr sz="4250" spc="5" dirty="0"/>
              <a:t>Connection</a:t>
            </a:r>
            <a:endParaRPr sz="4250"/>
          </a:p>
        </p:txBody>
      </p:sp>
      <p:sp>
        <p:nvSpPr>
          <p:cNvPr id="4" name="object 4"/>
          <p:cNvSpPr/>
          <p:nvPr/>
        </p:nvSpPr>
        <p:spPr>
          <a:xfrm>
            <a:off x="4376928" y="2258567"/>
            <a:ext cx="5190744" cy="448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4320" y="2585723"/>
            <a:ext cx="1844039" cy="2933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699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70"/>
              </a:spcBef>
            </a:pPr>
            <a:r>
              <a:rPr sz="1250" spc="5" dirty="0">
                <a:solidFill>
                  <a:srgbClr val="FFFFFF"/>
                </a:solidFill>
                <a:latin typeface="Times New Roman"/>
                <a:cs typeface="Times New Roman"/>
              </a:rPr>
              <a:t>PIC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40" y="3235960"/>
            <a:ext cx="1026160" cy="3759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95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90"/>
              </a:spcBef>
            </a:pPr>
            <a:r>
              <a:rPr sz="1250" spc="10" dirty="0">
                <a:solidFill>
                  <a:srgbClr val="FFFFFF"/>
                </a:solidFill>
                <a:latin typeface="Times New Roman"/>
                <a:cs typeface="Times New Roman"/>
              </a:rPr>
              <a:t>OSC1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1440" y="4130040"/>
            <a:ext cx="1544320" cy="528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826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80"/>
              </a:spcBef>
            </a:pPr>
            <a:r>
              <a:rPr sz="1250" spc="10" dirty="0">
                <a:solidFill>
                  <a:srgbClr val="FFFFFF"/>
                </a:solidFill>
                <a:latin typeface="Times New Roman"/>
                <a:cs typeface="Times New Roman"/>
              </a:rPr>
              <a:t>OSC2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195" y="2776219"/>
            <a:ext cx="3025775" cy="178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2950">
              <a:lnSpc>
                <a:spcPct val="101099"/>
              </a:lnSpc>
              <a:spcBef>
                <a:spcPts val="95"/>
              </a:spcBef>
            </a:pPr>
            <a:r>
              <a:rPr sz="1900" spc="10" dirty="0">
                <a:latin typeface="Times New Roman"/>
                <a:cs typeface="Times New Roman"/>
              </a:rPr>
              <a:t>PLL </a:t>
            </a:r>
            <a:r>
              <a:rPr sz="1900" spc="5" dirty="0">
                <a:latin typeface="Times New Roman"/>
                <a:cs typeface="Times New Roman"/>
              </a:rPr>
              <a:t>internal function  Allows multiplying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the  External clock </a:t>
            </a:r>
            <a:r>
              <a:rPr sz="1900" spc="10" dirty="0">
                <a:latin typeface="Times New Roman"/>
                <a:cs typeface="Times New Roman"/>
              </a:rPr>
              <a:t>by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4;</a:t>
            </a:r>
            <a:endParaRPr sz="1900">
              <a:latin typeface="Times New Roman"/>
              <a:cs typeface="Times New Roman"/>
            </a:endParaRPr>
          </a:p>
          <a:p>
            <a:pPr marL="12700" marR="5080" algn="just">
              <a:lnSpc>
                <a:spcPts val="2300"/>
              </a:lnSpc>
              <a:spcBef>
                <a:spcPts val="80"/>
              </a:spcBef>
            </a:pPr>
            <a:r>
              <a:rPr sz="1900" spc="5" dirty="0">
                <a:latin typeface="Times New Roman"/>
                <a:cs typeface="Times New Roman"/>
              </a:rPr>
              <a:t>This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used to reduce the </a:t>
            </a:r>
            <a:r>
              <a:rPr sz="1900" spc="10" dirty="0">
                <a:latin typeface="Times New Roman"/>
                <a:cs typeface="Times New Roman"/>
              </a:rPr>
              <a:t>EMI  </a:t>
            </a:r>
            <a:r>
              <a:rPr sz="1900" spc="5" dirty="0">
                <a:latin typeface="Times New Roman"/>
                <a:cs typeface="Times New Roman"/>
              </a:rPr>
              <a:t>(Electromagnetic Interference)  </a:t>
            </a:r>
            <a:r>
              <a:rPr sz="1900" spc="10" dirty="0">
                <a:latin typeface="Times New Roman"/>
                <a:cs typeface="Times New Roman"/>
              </a:rPr>
              <a:t>on </a:t>
            </a:r>
            <a:r>
              <a:rPr sz="1900" spc="5" dirty="0">
                <a:latin typeface="Times New Roman"/>
                <a:cs typeface="Times New Roman"/>
              </a:rPr>
              <a:t>the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board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5" dirty="0"/>
              <a:t>RC</a:t>
            </a:r>
            <a:r>
              <a:rPr sz="4250" spc="-10" dirty="0"/>
              <a:t> </a:t>
            </a:r>
            <a:r>
              <a:rPr sz="4250" dirty="0"/>
              <a:t>Oscillator</a:t>
            </a:r>
            <a:endParaRPr sz="4250"/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50" spc="5" dirty="0"/>
              <a:t>Clock Source</a:t>
            </a:r>
            <a:r>
              <a:rPr sz="4250" spc="-85" dirty="0"/>
              <a:t> </a:t>
            </a:r>
            <a:r>
              <a:rPr sz="4250" spc="5" dirty="0"/>
              <a:t>Connection</a:t>
            </a:r>
            <a:endParaRPr sz="4250"/>
          </a:p>
        </p:txBody>
      </p:sp>
      <p:sp>
        <p:nvSpPr>
          <p:cNvPr id="4" name="object 4"/>
          <p:cNvSpPr txBox="1"/>
          <p:nvPr/>
        </p:nvSpPr>
        <p:spPr>
          <a:xfrm>
            <a:off x="640080" y="2341879"/>
            <a:ext cx="4114800" cy="31413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2372995" marR="107950" indent="243840">
              <a:lnSpc>
                <a:spcPct val="112599"/>
              </a:lnSpc>
              <a:tabLst>
                <a:tab pos="3348354" algn="l"/>
              </a:tabLst>
            </a:pP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SC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900" spc="1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1900" spc="5" dirty="0">
                <a:solidFill>
                  <a:srgbClr val="FFFFFF"/>
                </a:solidFill>
                <a:latin typeface="Times New Roman"/>
                <a:cs typeface="Times New Roman"/>
              </a:rPr>
              <a:t>4  OSC1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7156" y="2779268"/>
            <a:ext cx="3987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P</a:t>
            </a:r>
            <a:r>
              <a:rPr sz="1700" b="1" dirty="0">
                <a:solidFill>
                  <a:srgbClr val="3333FF"/>
                </a:solidFill>
                <a:latin typeface="Times New Roman"/>
                <a:cs typeface="Times New Roman"/>
              </a:rPr>
              <a:t>IC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31840" y="3662679"/>
            <a:ext cx="1117600" cy="0"/>
          </a:xfrm>
          <a:custGeom>
            <a:avLst/>
            <a:gdLst/>
            <a:ahLst/>
            <a:cxnLst/>
            <a:rect l="l" t="t" r="r" b="b"/>
            <a:pathLst>
              <a:path w="1117600">
                <a:moveTo>
                  <a:pt x="0" y="0"/>
                </a:moveTo>
                <a:lnTo>
                  <a:pt x="1117599" y="1"/>
                </a:lnTo>
              </a:path>
            </a:pathLst>
          </a:custGeom>
          <a:ln w="1015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7876" y="3102356"/>
            <a:ext cx="1430020" cy="54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3333FF"/>
                </a:solidFill>
                <a:latin typeface="Times New Roman"/>
                <a:cs typeface="Times New Roman"/>
              </a:rPr>
              <a:t>External</a:t>
            </a:r>
            <a:r>
              <a:rPr sz="1700" b="1" spc="-7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3333FF"/>
                </a:solidFill>
                <a:latin typeface="Times New Roman"/>
                <a:cs typeface="Times New Roman"/>
              </a:rPr>
              <a:t>Clock  </a:t>
            </a:r>
            <a:r>
              <a:rPr sz="17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Input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9280" y="3053079"/>
            <a:ext cx="914400" cy="1828800"/>
          </a:xfrm>
          <a:prstGeom prst="rect">
            <a:avLst/>
          </a:prstGeom>
          <a:solidFill>
            <a:srgbClr val="993300"/>
          </a:solidFill>
          <a:ln w="1015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5"/>
              </a:spcBef>
            </a:pPr>
            <a:r>
              <a:rPr sz="1450" b="1" spc="20" dirty="0">
                <a:solidFill>
                  <a:srgbClr val="3333FF"/>
                </a:solidFill>
                <a:latin typeface="Times New Roman"/>
                <a:cs typeface="Times New Roman"/>
              </a:rPr>
              <a:t>OSC1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3987" y="5498083"/>
            <a:ext cx="2138680" cy="610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1900" spc="5" dirty="0">
                <a:latin typeface="Times New Roman"/>
                <a:cs typeface="Times New Roman"/>
              </a:rPr>
              <a:t>External clock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source  Connected to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OSC1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236" y="5555996"/>
            <a:ext cx="6131560" cy="1372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350" spc="5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1900" spc="5" dirty="0">
                <a:latin typeface="Times New Roman"/>
                <a:cs typeface="Times New Roman"/>
              </a:rPr>
              <a:t>External resister/capacitor with Fosc/4 output </a:t>
            </a:r>
            <a:r>
              <a:rPr sz="1900" spc="10" dirty="0">
                <a:latin typeface="Times New Roman"/>
                <a:cs typeface="Times New Roman"/>
              </a:rPr>
              <a:t>on </a:t>
            </a:r>
            <a:r>
              <a:rPr sz="1900" spc="5" dirty="0">
                <a:latin typeface="Times New Roman"/>
                <a:cs typeface="Times New Roman"/>
              </a:rPr>
              <a:t>OSC2 (</a:t>
            </a:r>
            <a:r>
              <a:rPr sz="1900" spc="5" dirty="0">
                <a:solidFill>
                  <a:srgbClr val="CCCC00"/>
                </a:solidFill>
                <a:latin typeface="Times New Roman"/>
                <a:cs typeface="Times New Roman"/>
              </a:rPr>
              <a:t>RC</a:t>
            </a:r>
            <a:r>
              <a:rPr sz="1900" spc="5" dirty="0">
                <a:latin typeface="Times New Roman"/>
                <a:cs typeface="Times New Roman"/>
              </a:rPr>
              <a:t>)  </a:t>
            </a:r>
            <a:r>
              <a:rPr sz="1900" spc="10" dirty="0">
                <a:latin typeface="Times New Roman"/>
                <a:cs typeface="Times New Roman"/>
              </a:rPr>
              <a:t>2 MHz </a:t>
            </a:r>
            <a:r>
              <a:rPr sz="1900" spc="5" dirty="0">
                <a:latin typeface="Times New Roman"/>
                <a:cs typeface="Times New Roman"/>
              </a:rPr>
              <a:t>operation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attained with </a:t>
            </a:r>
            <a:r>
              <a:rPr sz="1900" spc="10" dirty="0">
                <a:latin typeface="Times New Roman"/>
                <a:cs typeface="Times New Roman"/>
              </a:rPr>
              <a:t>R =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3.9K</a:t>
            </a:r>
            <a:endParaRPr sz="1900">
              <a:latin typeface="Times New Roman"/>
              <a:cs typeface="Times New Roman"/>
            </a:endParaRPr>
          </a:p>
          <a:p>
            <a:pPr marL="12700" marR="1048385">
              <a:lnSpc>
                <a:spcPts val="2300"/>
              </a:lnSpc>
              <a:spcBef>
                <a:spcPts val="85"/>
              </a:spcBef>
            </a:pPr>
            <a:r>
              <a:rPr sz="1900" spc="5" dirty="0">
                <a:latin typeface="Times New Roman"/>
                <a:cs typeface="Times New Roman"/>
              </a:rPr>
              <a:t>and </a:t>
            </a:r>
            <a:r>
              <a:rPr sz="1900" spc="10" dirty="0">
                <a:latin typeface="Times New Roman"/>
                <a:cs typeface="Times New Roman"/>
              </a:rPr>
              <a:t>C = 30 </a:t>
            </a:r>
            <a:r>
              <a:rPr sz="1900" spc="-45" dirty="0">
                <a:latin typeface="Times New Roman"/>
                <a:cs typeface="Times New Roman"/>
              </a:rPr>
              <a:t>pF, </a:t>
            </a:r>
            <a:r>
              <a:rPr sz="1900" spc="5" dirty="0">
                <a:latin typeface="Times New Roman"/>
                <a:cs typeface="Times New Roman"/>
              </a:rPr>
              <a:t>Fosc/4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10" dirty="0">
                <a:latin typeface="Times New Roman"/>
                <a:cs typeface="Times New Roman"/>
              </a:rPr>
              <a:t>500 KHz </a:t>
            </a:r>
            <a:r>
              <a:rPr sz="1900" spc="5" dirty="0">
                <a:latin typeface="Times New Roman"/>
                <a:cs typeface="Times New Roman"/>
              </a:rPr>
              <a:t>with these values  Frequency </a:t>
            </a:r>
            <a:r>
              <a:rPr sz="1900" spc="10" dirty="0">
                <a:latin typeface="Times New Roman"/>
                <a:cs typeface="Times New Roman"/>
              </a:rPr>
              <a:t>= </a:t>
            </a:r>
            <a:r>
              <a:rPr sz="1900" spc="5" dirty="0">
                <a:latin typeface="Times New Roman"/>
                <a:cs typeface="Times New Roman"/>
              </a:rPr>
              <a:t>1/[RC(4.2)] ; can vary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slightly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A9A700"/>
                  </a:solidFill>
                </a:uFill>
              </a:rPr>
              <a:t>PIC18F452/4520 </a:t>
            </a:r>
            <a:r>
              <a:rPr u="heavy" spc="440" dirty="0">
                <a:uFill>
                  <a:solidFill>
                    <a:srgbClr val="A9A700"/>
                  </a:solidFill>
                </a:uFill>
              </a:rPr>
              <a:t>I/O </a:t>
            </a:r>
            <a:r>
              <a:rPr u="heavy" spc="5" dirty="0">
                <a:uFill>
                  <a:solidFill>
                    <a:srgbClr val="A9A700"/>
                  </a:solidFill>
                </a:uFill>
              </a:rPr>
              <a:t>Ports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(2 </a:t>
            </a:r>
            <a:r>
              <a:rPr sz="3200" u="heavy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of</a:t>
            </a:r>
            <a:r>
              <a:rPr sz="3200" u="heavy" spc="-33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5)	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93139" y="2776220"/>
            <a:ext cx="8255634" cy="3568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1257300" indent="-342900" algn="just">
              <a:lnSpc>
                <a:spcPct val="99000"/>
              </a:lnSpc>
              <a:spcBef>
                <a:spcPts val="125"/>
              </a:spcBef>
            </a:pPr>
            <a:r>
              <a:rPr sz="1800" spc="-8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800" spc="370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Each </a:t>
            </a:r>
            <a:r>
              <a:rPr sz="2400" dirty="0">
                <a:latin typeface="Verdana"/>
                <a:cs typeface="Verdana"/>
              </a:rPr>
              <a:t>I/O </a:t>
            </a:r>
            <a:r>
              <a:rPr sz="2400" spc="-5" dirty="0">
                <a:latin typeface="Verdana"/>
                <a:cs typeface="Verdana"/>
              </a:rPr>
              <a:t>port </a:t>
            </a:r>
            <a:r>
              <a:rPr sz="2400" dirty="0">
                <a:latin typeface="Verdana"/>
                <a:cs typeface="Verdana"/>
              </a:rPr>
              <a:t>is </a:t>
            </a:r>
            <a:r>
              <a:rPr sz="2400" spc="-5" dirty="0">
                <a:latin typeface="Verdana"/>
                <a:cs typeface="Verdana"/>
              </a:rPr>
              <a:t>associated with the special  functions registers </a:t>
            </a:r>
            <a:r>
              <a:rPr sz="2400" dirty="0">
                <a:latin typeface="Verdana"/>
                <a:cs typeface="Verdana"/>
              </a:rPr>
              <a:t>(SFRs) </a:t>
            </a:r>
            <a:r>
              <a:rPr sz="2400" spc="-5" dirty="0">
                <a:latin typeface="Verdana"/>
                <a:cs typeface="Verdana"/>
              </a:rPr>
              <a:t>to setup various  functions.</a:t>
            </a:r>
            <a:endParaRPr sz="24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1500" spc="-56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500" spc="470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Can be set </a:t>
            </a:r>
            <a:r>
              <a:rPr sz="2000" dirty="0">
                <a:latin typeface="Verdana"/>
                <a:cs typeface="Verdana"/>
              </a:rPr>
              <a:t>up as </a:t>
            </a:r>
            <a:r>
              <a:rPr sz="2000" spc="-5" dirty="0">
                <a:latin typeface="Verdana"/>
                <a:cs typeface="Verdana"/>
              </a:rPr>
              <a:t>entire ports </a:t>
            </a:r>
            <a:r>
              <a:rPr sz="2000" spc="-5" dirty="0">
                <a:solidFill>
                  <a:srgbClr val="0066FF"/>
                </a:solidFill>
                <a:latin typeface="Verdana"/>
                <a:cs typeface="Verdana"/>
              </a:rPr>
              <a:t>or </a:t>
            </a:r>
            <a:r>
              <a:rPr sz="2000" dirty="0">
                <a:latin typeface="Verdana"/>
                <a:cs typeface="Verdana"/>
              </a:rPr>
              <a:t>each </a:t>
            </a:r>
            <a:r>
              <a:rPr sz="2000" spc="-5" dirty="0">
                <a:latin typeface="Verdana"/>
                <a:cs typeface="Verdana"/>
              </a:rPr>
              <a:t>pin can be set</a:t>
            </a:r>
            <a:r>
              <a:rPr sz="2000" spc="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up.</a:t>
            </a:r>
            <a:endParaRPr sz="2000">
              <a:latin typeface="Verdana"/>
              <a:cs typeface="Verdana"/>
            </a:endParaRPr>
          </a:p>
          <a:p>
            <a:pPr marL="1155065" marR="494030" indent="-228600">
              <a:lnSpc>
                <a:spcPct val="98800"/>
              </a:lnSpc>
              <a:spcBef>
                <a:spcPts val="480"/>
              </a:spcBef>
            </a:pPr>
            <a:r>
              <a:rPr sz="1150" spc="-505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150" spc="200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PORT</a:t>
            </a:r>
            <a:r>
              <a:rPr sz="1800" spc="-5" dirty="0">
                <a:latin typeface="Verdana"/>
                <a:cs typeface="Verdana"/>
              </a:rPr>
              <a:t>: </a:t>
            </a:r>
            <a:r>
              <a:rPr sz="1800" dirty="0">
                <a:latin typeface="Verdana"/>
                <a:cs typeface="Verdana"/>
              </a:rPr>
              <a:t>This </a:t>
            </a:r>
            <a:r>
              <a:rPr sz="1800" spc="-5" dirty="0">
                <a:latin typeface="Verdana"/>
                <a:cs typeface="Verdana"/>
              </a:rPr>
              <a:t>register functions </a:t>
            </a:r>
            <a:r>
              <a:rPr sz="1800" dirty="0">
                <a:latin typeface="Verdana"/>
                <a:cs typeface="Verdana"/>
              </a:rPr>
              <a:t>as a </a:t>
            </a:r>
            <a:r>
              <a:rPr sz="1800" spc="-5" dirty="0">
                <a:latin typeface="Verdana"/>
                <a:cs typeface="Verdana"/>
              </a:rPr>
              <a:t>latch or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buffer  determined by the logic </a:t>
            </a:r>
            <a:r>
              <a:rPr sz="1800" dirty="0">
                <a:latin typeface="Verdana"/>
                <a:cs typeface="Verdana"/>
              </a:rPr>
              <a:t>levels </a:t>
            </a:r>
            <a:r>
              <a:rPr sz="1800" spc="-5" dirty="0">
                <a:latin typeface="Verdana"/>
                <a:cs typeface="Verdana"/>
              </a:rPr>
              <a:t>written into the associated  </a:t>
            </a:r>
            <a:r>
              <a:rPr sz="1800" dirty="0">
                <a:latin typeface="Verdana"/>
                <a:cs typeface="Verdana"/>
              </a:rPr>
              <a:t>TRIS</a:t>
            </a:r>
            <a:r>
              <a:rPr sz="1800" spc="-5" dirty="0">
                <a:latin typeface="Verdana"/>
                <a:cs typeface="Verdana"/>
              </a:rPr>
              <a:t> register.</a:t>
            </a:r>
            <a:endParaRPr sz="1800">
              <a:latin typeface="Verdana"/>
              <a:cs typeface="Verdana"/>
            </a:endParaRPr>
          </a:p>
          <a:p>
            <a:pPr marL="1155065" marR="5080" indent="-228600">
              <a:lnSpc>
                <a:spcPct val="98800"/>
              </a:lnSpc>
              <a:spcBef>
                <a:spcPts val="500"/>
              </a:spcBef>
            </a:pPr>
            <a:r>
              <a:rPr sz="1150" spc="-505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150" spc="200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66FF"/>
                </a:solidFill>
                <a:latin typeface="Verdana"/>
                <a:cs typeface="Verdana"/>
              </a:rPr>
              <a:t>TRIS</a:t>
            </a:r>
            <a:r>
              <a:rPr sz="1800" dirty="0">
                <a:latin typeface="Verdana"/>
                <a:cs typeface="Verdana"/>
              </a:rPr>
              <a:t>: This is a </a:t>
            </a:r>
            <a:r>
              <a:rPr sz="1800" spc="-5" dirty="0">
                <a:latin typeface="Verdana"/>
                <a:cs typeface="Verdana"/>
              </a:rPr>
              <a:t>data direction register. Writing logic </a:t>
            </a:r>
            <a:r>
              <a:rPr sz="1800" dirty="0">
                <a:latin typeface="Verdana"/>
                <a:cs typeface="Verdana"/>
              </a:rPr>
              <a:t>0 </a:t>
            </a:r>
            <a:r>
              <a:rPr sz="1800" spc="-5" dirty="0">
                <a:latin typeface="Verdana"/>
                <a:cs typeface="Verdana"/>
              </a:rPr>
              <a:t>to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pin  sets </a:t>
            </a:r>
            <a:r>
              <a:rPr sz="1800" dirty="0">
                <a:latin typeface="Verdana"/>
                <a:cs typeface="Verdana"/>
              </a:rPr>
              <a:t>up </a:t>
            </a:r>
            <a:r>
              <a:rPr sz="1800" spc="-5" dirty="0">
                <a:latin typeface="Verdana"/>
                <a:cs typeface="Verdana"/>
              </a:rPr>
              <a:t>the pin </a:t>
            </a:r>
            <a:r>
              <a:rPr sz="1800" dirty="0">
                <a:latin typeface="Verdana"/>
                <a:cs typeface="Verdana"/>
              </a:rPr>
              <a:t>as an </a:t>
            </a:r>
            <a:r>
              <a:rPr sz="1800" spc="-5" dirty="0">
                <a:latin typeface="Verdana"/>
                <a:cs typeface="Verdana"/>
              </a:rPr>
              <a:t>output pin, </a:t>
            </a:r>
            <a:r>
              <a:rPr sz="1800" dirty="0">
                <a:latin typeface="Verdana"/>
                <a:cs typeface="Verdana"/>
              </a:rPr>
              <a:t>and </a:t>
            </a:r>
            <a:r>
              <a:rPr sz="1800" spc="-5" dirty="0">
                <a:latin typeface="Verdana"/>
                <a:cs typeface="Verdana"/>
              </a:rPr>
              <a:t>logic </a:t>
            </a:r>
            <a:r>
              <a:rPr sz="1800" dirty="0">
                <a:latin typeface="Verdana"/>
                <a:cs typeface="Verdana"/>
              </a:rPr>
              <a:t>1 </a:t>
            </a:r>
            <a:r>
              <a:rPr sz="1800" spc="-5" dirty="0">
                <a:latin typeface="Verdana"/>
                <a:cs typeface="Verdana"/>
              </a:rPr>
              <a:t>sets </a:t>
            </a:r>
            <a:r>
              <a:rPr sz="1800" dirty="0">
                <a:latin typeface="Verdana"/>
                <a:cs typeface="Verdana"/>
              </a:rPr>
              <a:t>up </a:t>
            </a:r>
            <a:r>
              <a:rPr sz="1800" spc="-5" dirty="0">
                <a:latin typeface="Verdana"/>
                <a:cs typeface="Verdana"/>
              </a:rPr>
              <a:t>the pin  </a:t>
            </a:r>
            <a:r>
              <a:rPr sz="1800" dirty="0">
                <a:latin typeface="Verdana"/>
                <a:cs typeface="Verdana"/>
              </a:rPr>
              <a:t>as an </a:t>
            </a:r>
            <a:r>
              <a:rPr sz="1800" spc="-5" dirty="0">
                <a:latin typeface="Verdana"/>
                <a:cs typeface="Verdana"/>
              </a:rPr>
              <a:t>input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pin.</a:t>
            </a:r>
            <a:endParaRPr sz="18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470"/>
              </a:spcBef>
              <a:tabLst>
                <a:tab pos="1844039" algn="l"/>
              </a:tabLst>
            </a:pPr>
            <a:r>
              <a:rPr sz="1150" spc="-505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150" spc="204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LAT</a:t>
            </a:r>
            <a:r>
              <a:rPr sz="1800" spc="-5" dirty="0">
                <a:latin typeface="Verdana"/>
                <a:cs typeface="Verdana"/>
              </a:rPr>
              <a:t>:	</a:t>
            </a:r>
            <a:r>
              <a:rPr sz="1800" dirty="0">
                <a:latin typeface="Verdana"/>
                <a:cs typeface="Verdana"/>
              </a:rPr>
              <a:t>This </a:t>
            </a:r>
            <a:r>
              <a:rPr sz="1800" spc="-5" dirty="0">
                <a:latin typeface="Verdana"/>
                <a:cs typeface="Verdana"/>
              </a:rPr>
              <a:t>determines </a:t>
            </a:r>
            <a:r>
              <a:rPr sz="1800" dirty="0">
                <a:latin typeface="Verdana"/>
                <a:cs typeface="Verdana"/>
              </a:rPr>
              <a:t>if </a:t>
            </a:r>
            <a:r>
              <a:rPr sz="1800" spc="-5" dirty="0">
                <a:latin typeface="Verdana"/>
                <a:cs typeface="Verdana"/>
              </a:rPr>
              <a:t>port </a:t>
            </a:r>
            <a:r>
              <a:rPr sz="1800" dirty="0">
                <a:latin typeface="Verdana"/>
                <a:cs typeface="Verdana"/>
              </a:rPr>
              <a:t>is </a:t>
            </a:r>
            <a:r>
              <a:rPr sz="1800" spc="-5" dirty="0">
                <a:latin typeface="Verdana"/>
                <a:cs typeface="Verdana"/>
              </a:rPr>
              <a:t>bidirectional</a:t>
            </a:r>
            <a:r>
              <a:rPr sz="1800" dirty="0">
                <a:latin typeface="Verdana"/>
                <a:cs typeface="Verdana"/>
              </a:rPr>
              <a:t> 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395033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Clock</a:t>
            </a:r>
            <a:r>
              <a:rPr sz="4700" spc="-80" dirty="0"/>
              <a:t> </a:t>
            </a:r>
            <a:r>
              <a:rPr sz="4700" spc="-5" dirty="0"/>
              <a:t>Examples</a:t>
            </a:r>
            <a:endParaRPr sz="4700"/>
          </a:p>
        </p:txBody>
      </p:sp>
      <p:sp>
        <p:nvSpPr>
          <p:cNvPr id="4" name="object 4"/>
          <p:cNvSpPr/>
          <p:nvPr/>
        </p:nvSpPr>
        <p:spPr>
          <a:xfrm>
            <a:off x="822960" y="3500120"/>
            <a:ext cx="5445759" cy="49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2800" y="3967479"/>
            <a:ext cx="4866640" cy="3220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916" y="2141626"/>
            <a:ext cx="7104380" cy="217233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64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b="1" spc="10" dirty="0">
                <a:latin typeface="Times New Roman"/>
                <a:cs typeface="Times New Roman"/>
              </a:rPr>
              <a:t>#pragma </a:t>
            </a:r>
            <a:r>
              <a:rPr sz="2100" b="1" spc="5" dirty="0">
                <a:latin typeface="Times New Roman"/>
                <a:cs typeface="Times New Roman"/>
              </a:rPr>
              <a:t>config </a:t>
            </a:r>
            <a:r>
              <a:rPr sz="2100" b="1" spc="15" dirty="0">
                <a:latin typeface="Times New Roman"/>
                <a:cs typeface="Times New Roman"/>
              </a:rPr>
              <a:t>OSC </a:t>
            </a:r>
            <a:r>
              <a:rPr sz="2100" b="1" spc="20" dirty="0">
                <a:latin typeface="Times New Roman"/>
                <a:cs typeface="Times New Roman"/>
              </a:rPr>
              <a:t>= </a:t>
            </a:r>
            <a:r>
              <a:rPr sz="2100" b="1" spc="15" dirty="0">
                <a:latin typeface="Times New Roman"/>
                <a:cs typeface="Times New Roman"/>
              </a:rPr>
              <a:t>HS </a:t>
            </a:r>
            <a:r>
              <a:rPr sz="2100" b="1" spc="5" dirty="0">
                <a:latin typeface="Times New Roman"/>
                <a:cs typeface="Times New Roman"/>
              </a:rPr>
              <a:t>// </a:t>
            </a:r>
            <a:r>
              <a:rPr sz="2100" b="1" spc="10" dirty="0">
                <a:latin typeface="Times New Roman"/>
                <a:cs typeface="Times New Roman"/>
              </a:rPr>
              <a:t>high speed </a:t>
            </a:r>
            <a:r>
              <a:rPr sz="2100" b="1" spc="5" dirty="0">
                <a:latin typeface="Times New Roman"/>
                <a:cs typeface="Times New Roman"/>
              </a:rPr>
              <a:t>crystal oscillator</a:t>
            </a:r>
            <a:endParaRPr sz="21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55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b="1" spc="10" dirty="0">
                <a:latin typeface="Times New Roman"/>
                <a:cs typeface="Times New Roman"/>
              </a:rPr>
              <a:t>#pragma </a:t>
            </a:r>
            <a:r>
              <a:rPr sz="2100" b="1" spc="5" dirty="0">
                <a:latin typeface="Times New Roman"/>
                <a:cs typeface="Times New Roman"/>
              </a:rPr>
              <a:t>config </a:t>
            </a:r>
            <a:r>
              <a:rPr sz="2100" b="1" spc="15" dirty="0">
                <a:latin typeface="Times New Roman"/>
                <a:cs typeface="Times New Roman"/>
              </a:rPr>
              <a:t>OSC </a:t>
            </a:r>
            <a:r>
              <a:rPr sz="2100" b="1" spc="20" dirty="0">
                <a:latin typeface="Times New Roman"/>
                <a:cs typeface="Times New Roman"/>
              </a:rPr>
              <a:t>= </a:t>
            </a:r>
            <a:r>
              <a:rPr sz="2100" b="1" spc="25" dirty="0">
                <a:latin typeface="Times New Roman"/>
                <a:cs typeface="Times New Roman"/>
              </a:rPr>
              <a:t>RC </a:t>
            </a:r>
            <a:r>
              <a:rPr sz="2100" b="1" spc="5" dirty="0">
                <a:latin typeface="Times New Roman"/>
                <a:cs typeface="Times New Roman"/>
              </a:rPr>
              <a:t>// </a:t>
            </a:r>
            <a:r>
              <a:rPr sz="2100" b="1" spc="25" dirty="0">
                <a:latin typeface="Times New Roman"/>
                <a:cs typeface="Times New Roman"/>
              </a:rPr>
              <a:t>RC</a:t>
            </a:r>
            <a:r>
              <a:rPr sz="2100" b="1" spc="-40" dirty="0">
                <a:latin typeface="Times New Roman"/>
                <a:cs typeface="Times New Roman"/>
              </a:rPr>
              <a:t> </a:t>
            </a:r>
            <a:r>
              <a:rPr sz="2100" b="1" spc="5" dirty="0">
                <a:latin typeface="Times New Roman"/>
                <a:cs typeface="Times New Roman"/>
              </a:rPr>
              <a:t>oscillator</a:t>
            </a:r>
            <a:endParaRPr sz="2100">
              <a:latin typeface="Times New Roman"/>
              <a:cs typeface="Times New Roman"/>
            </a:endParaRPr>
          </a:p>
          <a:p>
            <a:pPr marL="581660" indent="-568960">
              <a:lnSpc>
                <a:spcPct val="100000"/>
              </a:lnSpc>
              <a:spcBef>
                <a:spcPts val="55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81025" algn="l"/>
                <a:tab pos="581660" algn="l"/>
              </a:tabLst>
            </a:pPr>
            <a:r>
              <a:rPr sz="2100" b="1" spc="10" dirty="0">
                <a:latin typeface="Times New Roman"/>
                <a:cs typeface="Times New Roman"/>
              </a:rPr>
              <a:t>#pragma </a:t>
            </a:r>
            <a:r>
              <a:rPr sz="2100" b="1" spc="5" dirty="0">
                <a:latin typeface="Times New Roman"/>
                <a:cs typeface="Times New Roman"/>
              </a:rPr>
              <a:t>config </a:t>
            </a:r>
            <a:r>
              <a:rPr sz="2100" b="1" spc="15" dirty="0">
                <a:latin typeface="Times New Roman"/>
                <a:cs typeface="Times New Roman"/>
              </a:rPr>
              <a:t>OSC </a:t>
            </a:r>
            <a:r>
              <a:rPr sz="2100" b="1" spc="20" dirty="0">
                <a:latin typeface="Times New Roman"/>
                <a:cs typeface="Times New Roman"/>
              </a:rPr>
              <a:t>= </a:t>
            </a:r>
            <a:r>
              <a:rPr sz="2100" b="1" spc="15" dirty="0">
                <a:latin typeface="Times New Roman"/>
                <a:cs typeface="Times New Roman"/>
              </a:rPr>
              <a:t>INTIO1 </a:t>
            </a:r>
            <a:r>
              <a:rPr sz="2100" b="1" spc="5" dirty="0">
                <a:latin typeface="Times New Roman"/>
                <a:cs typeface="Times New Roman"/>
              </a:rPr>
              <a:t>// internal</a:t>
            </a:r>
            <a:r>
              <a:rPr sz="2100" b="1" spc="-25" dirty="0">
                <a:latin typeface="Times New Roman"/>
                <a:cs typeface="Times New Roman"/>
              </a:rPr>
              <a:t> </a:t>
            </a:r>
            <a:r>
              <a:rPr sz="2100" b="1" spc="5" dirty="0">
                <a:latin typeface="Times New Roman"/>
                <a:cs typeface="Times New Roman"/>
              </a:rPr>
              <a:t>oscillator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</a:pPr>
            <a:r>
              <a:rPr sz="1900" spc="10" dirty="0">
                <a:latin typeface="Times New Roman"/>
                <a:cs typeface="Times New Roman"/>
              </a:rPr>
              <a:t>OSCCON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Register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1359" y="4468707"/>
            <a:ext cx="3386662" cy="29667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557149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Programming</a:t>
            </a:r>
            <a:r>
              <a:rPr sz="4700" spc="-40" dirty="0"/>
              <a:t> </a:t>
            </a:r>
            <a:r>
              <a:rPr sz="4700" spc="-10" dirty="0"/>
              <a:t>Example</a:t>
            </a:r>
            <a:endParaRPr sz="4700"/>
          </a:p>
        </p:txBody>
      </p:sp>
      <p:sp>
        <p:nvSpPr>
          <p:cNvPr id="4" name="object 4"/>
          <p:cNvSpPr/>
          <p:nvPr/>
        </p:nvSpPr>
        <p:spPr>
          <a:xfrm>
            <a:off x="1534160" y="2423160"/>
            <a:ext cx="6461760" cy="3825240"/>
          </a:xfrm>
          <a:custGeom>
            <a:avLst/>
            <a:gdLst/>
            <a:ahLst/>
            <a:cxnLst/>
            <a:rect l="l" t="t" r="r" b="b"/>
            <a:pathLst>
              <a:path w="6461759" h="3825240">
                <a:moveTo>
                  <a:pt x="0" y="3825240"/>
                </a:moveTo>
                <a:lnTo>
                  <a:pt x="6461760" y="3825240"/>
                </a:lnTo>
                <a:lnTo>
                  <a:pt x="6461760" y="0"/>
                </a:lnTo>
                <a:lnTo>
                  <a:pt x="0" y="0"/>
                </a:lnTo>
                <a:lnTo>
                  <a:pt x="0" y="382524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34160" y="2401315"/>
            <a:ext cx="2688590" cy="13893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>
              <a:lnSpc>
                <a:spcPct val="102899"/>
              </a:lnSpc>
              <a:spcBef>
                <a:spcPts val="85"/>
              </a:spcBef>
            </a:pPr>
            <a:r>
              <a:rPr sz="1450" b="1" spc="20" dirty="0">
                <a:latin typeface="Arial"/>
                <a:cs typeface="Arial"/>
              </a:rPr>
              <a:t>#pragma </a:t>
            </a:r>
            <a:r>
              <a:rPr sz="1450" b="1" spc="10" dirty="0">
                <a:latin typeface="Arial"/>
                <a:cs typeface="Arial"/>
              </a:rPr>
              <a:t>config </a:t>
            </a:r>
            <a:r>
              <a:rPr sz="1450" b="1" spc="25" dirty="0">
                <a:latin typeface="Arial"/>
                <a:cs typeface="Arial"/>
              </a:rPr>
              <a:t>MCLRE </a:t>
            </a:r>
            <a:r>
              <a:rPr sz="1450" b="1" spc="20" dirty="0">
                <a:latin typeface="Arial"/>
                <a:cs typeface="Arial"/>
              </a:rPr>
              <a:t>= </a:t>
            </a:r>
            <a:r>
              <a:rPr sz="1450" b="1" spc="25" dirty="0">
                <a:latin typeface="Arial"/>
                <a:cs typeface="Arial"/>
              </a:rPr>
              <a:t>ON  </a:t>
            </a:r>
            <a:r>
              <a:rPr sz="1450" b="1" spc="20" dirty="0">
                <a:latin typeface="Arial"/>
                <a:cs typeface="Arial"/>
              </a:rPr>
              <a:t>#pragma </a:t>
            </a:r>
            <a:r>
              <a:rPr sz="1450" b="1" spc="10" dirty="0">
                <a:latin typeface="Arial"/>
                <a:cs typeface="Arial"/>
              </a:rPr>
              <a:t>config </a:t>
            </a:r>
            <a:r>
              <a:rPr sz="1450" b="1" spc="25" dirty="0">
                <a:latin typeface="Arial"/>
                <a:cs typeface="Arial"/>
              </a:rPr>
              <a:t>OSC </a:t>
            </a:r>
            <a:r>
              <a:rPr sz="1450" b="1" spc="20" dirty="0">
                <a:latin typeface="Arial"/>
                <a:cs typeface="Arial"/>
              </a:rPr>
              <a:t>= </a:t>
            </a:r>
            <a:r>
              <a:rPr sz="1450" b="1" spc="25" dirty="0">
                <a:latin typeface="Arial"/>
                <a:cs typeface="Arial"/>
              </a:rPr>
              <a:t>HS  </a:t>
            </a:r>
            <a:r>
              <a:rPr sz="1450" b="1" spc="20" dirty="0">
                <a:latin typeface="Arial"/>
                <a:cs typeface="Arial"/>
              </a:rPr>
              <a:t>#pragma </a:t>
            </a:r>
            <a:r>
              <a:rPr sz="1450" b="1" spc="10" dirty="0">
                <a:latin typeface="Arial"/>
                <a:cs typeface="Arial"/>
              </a:rPr>
              <a:t>config </a:t>
            </a:r>
            <a:r>
              <a:rPr sz="1450" b="1" spc="30" dirty="0">
                <a:latin typeface="Arial"/>
                <a:cs typeface="Arial"/>
              </a:rPr>
              <a:t>WDT </a:t>
            </a:r>
            <a:r>
              <a:rPr sz="1450" b="1" spc="20" dirty="0">
                <a:latin typeface="Arial"/>
                <a:cs typeface="Arial"/>
              </a:rPr>
              <a:t>= </a:t>
            </a:r>
            <a:r>
              <a:rPr sz="1450" b="1" spc="25" dirty="0">
                <a:latin typeface="Arial"/>
                <a:cs typeface="Arial"/>
              </a:rPr>
              <a:t>ON  </a:t>
            </a:r>
            <a:r>
              <a:rPr sz="1450" b="1" spc="20" dirty="0">
                <a:latin typeface="Arial"/>
                <a:cs typeface="Arial"/>
              </a:rPr>
              <a:t>#pragma </a:t>
            </a:r>
            <a:r>
              <a:rPr sz="1450" b="1" spc="10" dirty="0">
                <a:latin typeface="Arial"/>
                <a:cs typeface="Arial"/>
              </a:rPr>
              <a:t>config </a:t>
            </a:r>
            <a:r>
              <a:rPr sz="1450" b="1" spc="25" dirty="0">
                <a:latin typeface="Arial"/>
                <a:cs typeface="Arial"/>
              </a:rPr>
              <a:t>WDTPS </a:t>
            </a:r>
            <a:r>
              <a:rPr sz="1450" b="1" spc="20" dirty="0">
                <a:latin typeface="Arial"/>
                <a:cs typeface="Arial"/>
              </a:rPr>
              <a:t>=</a:t>
            </a:r>
            <a:r>
              <a:rPr sz="1450" b="1" spc="-50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256  </a:t>
            </a:r>
            <a:r>
              <a:rPr sz="1450" b="1" spc="20" dirty="0">
                <a:latin typeface="Arial"/>
                <a:cs typeface="Arial"/>
              </a:rPr>
              <a:t>#pragma </a:t>
            </a:r>
            <a:r>
              <a:rPr sz="1450" b="1" spc="10" dirty="0">
                <a:latin typeface="Arial"/>
                <a:cs typeface="Arial"/>
              </a:rPr>
              <a:t>config </a:t>
            </a:r>
            <a:r>
              <a:rPr sz="1450" b="1" spc="20" dirty="0">
                <a:latin typeface="Arial"/>
                <a:cs typeface="Arial"/>
              </a:rPr>
              <a:t>BORV = </a:t>
            </a:r>
            <a:r>
              <a:rPr sz="1450" b="1" spc="15" dirty="0">
                <a:latin typeface="Arial"/>
                <a:cs typeface="Arial"/>
              </a:rPr>
              <a:t>42  </a:t>
            </a:r>
            <a:r>
              <a:rPr sz="1450" b="1" spc="20" dirty="0">
                <a:latin typeface="Arial"/>
                <a:cs typeface="Arial"/>
              </a:rPr>
              <a:t>#pragma </a:t>
            </a:r>
            <a:r>
              <a:rPr sz="1450" b="1" spc="25" dirty="0">
                <a:latin typeface="Arial"/>
                <a:cs typeface="Arial"/>
              </a:rPr>
              <a:t>BOR </a:t>
            </a:r>
            <a:r>
              <a:rPr sz="1450" b="1" spc="20" dirty="0">
                <a:latin typeface="Arial"/>
                <a:cs typeface="Arial"/>
              </a:rPr>
              <a:t>=</a:t>
            </a:r>
            <a:r>
              <a:rPr sz="1450" b="1" spc="-3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5600" y="2401315"/>
            <a:ext cx="2573655" cy="1389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enable master </a:t>
            </a: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clear</a:t>
            </a:r>
            <a:r>
              <a:rPr sz="1450" b="1" spc="-20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input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select crystal</a:t>
            </a:r>
            <a:r>
              <a:rPr sz="1450" b="1" spc="-10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oscillator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set</a:t>
            </a:r>
            <a:r>
              <a:rPr sz="1450" b="1" spc="-5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watchdog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watchdog </a:t>
            </a:r>
            <a:r>
              <a:rPr sz="1450" b="1" spc="20" dirty="0">
                <a:solidFill>
                  <a:srgbClr val="993300"/>
                </a:solidFill>
                <a:latin typeface="Arial"/>
                <a:cs typeface="Arial"/>
              </a:rPr>
              <a:t>time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is </a:t>
            </a:r>
            <a:r>
              <a:rPr sz="1450" b="1" spc="20" dirty="0">
                <a:solidFill>
                  <a:srgbClr val="993300"/>
                </a:solidFill>
                <a:latin typeface="Arial"/>
                <a:cs typeface="Arial"/>
              </a:rPr>
              <a:t>1</a:t>
            </a:r>
            <a:r>
              <a:rPr sz="1450" b="1" spc="-75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second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set brownout reset</a:t>
            </a:r>
            <a:r>
              <a:rPr sz="1450" b="1" spc="-75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voltage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brownout is</a:t>
            </a:r>
            <a:r>
              <a:rPr sz="1450" b="1" spc="-10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20" dirty="0">
                <a:solidFill>
                  <a:srgbClr val="993300"/>
                </a:solidFill>
                <a:latin typeface="Arial"/>
                <a:cs typeface="Arial"/>
              </a:rPr>
              <a:t>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4160" y="3992371"/>
            <a:ext cx="2773045" cy="1163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Arial"/>
                <a:cs typeface="Arial"/>
              </a:rPr>
              <a:t>void</a:t>
            </a:r>
            <a:r>
              <a:rPr sz="1450" b="1" dirty="0">
                <a:latin typeface="Arial"/>
                <a:cs typeface="Arial"/>
              </a:rPr>
              <a:t> </a:t>
            </a:r>
            <a:r>
              <a:rPr sz="1450" b="1" spc="15" dirty="0">
                <a:latin typeface="Arial"/>
                <a:cs typeface="Arial"/>
              </a:rPr>
              <a:t>main(void)</a:t>
            </a:r>
            <a:endParaRPr sz="1450">
              <a:latin typeface="Arial"/>
              <a:cs typeface="Arial"/>
            </a:endParaRPr>
          </a:p>
          <a:p>
            <a:pPr marR="705485" algn="ctr">
              <a:lnSpc>
                <a:spcPct val="100000"/>
              </a:lnSpc>
              <a:spcBef>
                <a:spcPts val="60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initialize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system</a:t>
            </a:r>
            <a:r>
              <a:rPr sz="1450" b="1" spc="-15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here</a:t>
            </a:r>
            <a:endParaRPr sz="1450">
              <a:latin typeface="Arial"/>
              <a:cs typeface="Arial"/>
            </a:endParaRPr>
          </a:p>
          <a:p>
            <a:pPr marL="38100" algn="ctr">
              <a:lnSpc>
                <a:spcPct val="100000"/>
              </a:lnSpc>
              <a:spcBef>
                <a:spcPts val="60"/>
              </a:spcBef>
            </a:pPr>
            <a:r>
              <a:rPr sz="1450" b="1" spc="15" dirty="0">
                <a:latin typeface="Arial"/>
                <a:cs typeface="Arial"/>
              </a:rPr>
              <a:t>while </a:t>
            </a:r>
            <a:r>
              <a:rPr sz="1450" b="1" spc="10" dirty="0">
                <a:latin typeface="Arial"/>
                <a:cs typeface="Arial"/>
              </a:rPr>
              <a:t>( </a:t>
            </a:r>
            <a:r>
              <a:rPr sz="1450" b="1" spc="20" dirty="0">
                <a:latin typeface="Arial"/>
                <a:cs typeface="Arial"/>
              </a:rPr>
              <a:t>1</a:t>
            </a:r>
            <a:r>
              <a:rPr sz="1450" b="1" spc="-25" dirty="0">
                <a:latin typeface="Arial"/>
                <a:cs typeface="Arial"/>
              </a:rPr>
              <a:t> </a:t>
            </a:r>
            <a:r>
              <a:rPr sz="1450" b="1" spc="10" dirty="0">
                <a:latin typeface="Arial"/>
                <a:cs typeface="Arial"/>
              </a:rPr>
              <a:t>)</a:t>
            </a:r>
            <a:endParaRPr sz="1450">
              <a:latin typeface="Arial"/>
              <a:cs typeface="Arial"/>
            </a:endParaRPr>
          </a:p>
          <a:p>
            <a:pPr marR="740410" algn="ctr">
              <a:lnSpc>
                <a:spcPct val="100000"/>
              </a:lnSpc>
              <a:spcBef>
                <a:spcPts val="40"/>
              </a:spcBef>
            </a:pPr>
            <a:r>
              <a:rPr sz="1450" b="1" spc="10" dirty="0">
                <a:latin typeface="Arial"/>
                <a:cs typeface="Arial"/>
              </a:rPr>
              <a:t>{</a:t>
            </a:r>
            <a:endParaRPr sz="14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1450" b="1" spc="30" dirty="0">
                <a:latin typeface="Arial"/>
                <a:cs typeface="Arial"/>
              </a:rPr>
              <a:t>C</a:t>
            </a:r>
            <a:r>
              <a:rPr sz="1450" b="1" spc="5" dirty="0">
                <a:latin typeface="Arial"/>
                <a:cs typeface="Arial"/>
              </a:rPr>
              <a:t>l</a:t>
            </a:r>
            <a:r>
              <a:rPr sz="1450" b="1" spc="30" dirty="0">
                <a:latin typeface="Arial"/>
                <a:cs typeface="Arial"/>
              </a:rPr>
              <a:t>rW</a:t>
            </a:r>
            <a:r>
              <a:rPr sz="1450" b="1" spc="5" dirty="0">
                <a:latin typeface="Arial"/>
                <a:cs typeface="Arial"/>
              </a:rPr>
              <a:t>dt();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5600" y="4449572"/>
            <a:ext cx="1884045" cy="706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20" dirty="0">
                <a:solidFill>
                  <a:srgbClr val="993300"/>
                </a:solidFill>
                <a:latin typeface="Arial"/>
                <a:cs typeface="Arial"/>
              </a:rPr>
              <a:t>main program</a:t>
            </a:r>
            <a:r>
              <a:rPr sz="1450" b="1" spc="-70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loop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reset</a:t>
            </a:r>
            <a:r>
              <a:rPr sz="1450" b="1" spc="-15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watchdog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9520" y="5357876"/>
            <a:ext cx="357314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74725">
              <a:lnSpc>
                <a:spcPct val="100000"/>
              </a:lnSpc>
              <a:spcBef>
                <a:spcPts val="135"/>
              </a:spcBef>
            </a:pPr>
            <a:r>
              <a:rPr sz="1450" b="1" spc="10" dirty="0">
                <a:solidFill>
                  <a:srgbClr val="993300"/>
                </a:solidFill>
                <a:latin typeface="Arial"/>
                <a:cs typeface="Arial"/>
              </a:rPr>
              <a:t>//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system software goes</a:t>
            </a:r>
            <a:r>
              <a:rPr sz="1450" b="1" spc="-35" dirty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993300"/>
                </a:solidFill>
                <a:latin typeface="Arial"/>
                <a:cs typeface="Arial"/>
              </a:rPr>
              <a:t>here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}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</a:pPr>
            <a:r>
              <a:rPr sz="4250" dirty="0"/>
              <a:t>Basic </a:t>
            </a:r>
            <a:r>
              <a:rPr sz="4250" spc="5" dirty="0"/>
              <a:t>Concepts in  Counters and</a:t>
            </a:r>
            <a:r>
              <a:rPr sz="4250" spc="-80" dirty="0"/>
              <a:t> </a:t>
            </a:r>
            <a:r>
              <a:rPr sz="4250" spc="5" dirty="0"/>
              <a:t>Timers</a:t>
            </a:r>
            <a:endParaRPr sz="4250"/>
          </a:p>
        </p:txBody>
      </p:sp>
      <p:sp>
        <p:nvSpPr>
          <p:cNvPr id="4" name="object 4"/>
          <p:cNvSpPr txBox="1"/>
          <p:nvPr/>
        </p:nvSpPr>
        <p:spPr>
          <a:xfrm>
            <a:off x="724916" y="2089849"/>
            <a:ext cx="7903845" cy="329946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97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3400" dirty="0">
                <a:latin typeface="Times New Roman"/>
                <a:cs typeface="Times New Roman"/>
              </a:rPr>
              <a:t>In digital </a:t>
            </a:r>
            <a:r>
              <a:rPr sz="3400" spc="5" dirty="0">
                <a:latin typeface="Times New Roman"/>
                <a:cs typeface="Times New Roman"/>
              </a:rPr>
              <a:t>systems</a:t>
            </a:r>
            <a:endParaRPr sz="34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785"/>
              </a:spcBef>
              <a:buClr>
                <a:srgbClr val="999966"/>
              </a:buClr>
              <a:buSzPct val="74576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950" spc="10" dirty="0">
                <a:latin typeface="Times New Roman"/>
                <a:cs typeface="Times New Roman"/>
              </a:rPr>
              <a:t>Counting </a:t>
            </a:r>
            <a:r>
              <a:rPr sz="2950" spc="5" dirty="0">
                <a:latin typeface="Times New Roman"/>
                <a:cs typeface="Times New Roman"/>
              </a:rPr>
              <a:t>is </a:t>
            </a:r>
            <a:r>
              <a:rPr sz="2950" spc="10" dirty="0">
                <a:latin typeface="Times New Roman"/>
                <a:cs typeface="Times New Roman"/>
              </a:rPr>
              <a:t>a fundamental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spc="5" dirty="0">
                <a:latin typeface="Times New Roman"/>
                <a:cs typeface="Times New Roman"/>
              </a:rPr>
              <a:t>concept.</a:t>
            </a:r>
            <a:endParaRPr sz="29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755"/>
              </a:spcBef>
              <a:buClr>
                <a:srgbClr val="999966"/>
              </a:buClr>
              <a:buSzPct val="74576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950" spc="10" dirty="0">
                <a:latin typeface="Times New Roman"/>
                <a:cs typeface="Times New Roman"/>
              </a:rPr>
              <a:t>Clock </a:t>
            </a:r>
            <a:r>
              <a:rPr sz="2950" spc="5" dirty="0">
                <a:latin typeface="Times New Roman"/>
                <a:cs typeface="Times New Roman"/>
              </a:rPr>
              <a:t>is an essential</a:t>
            </a:r>
            <a:r>
              <a:rPr sz="2950" dirty="0">
                <a:latin typeface="Times New Roman"/>
                <a:cs typeface="Times New Roman"/>
              </a:rPr>
              <a:t> </a:t>
            </a:r>
            <a:r>
              <a:rPr sz="2950" spc="5" dirty="0">
                <a:latin typeface="Times New Roman"/>
                <a:cs typeface="Times New Roman"/>
              </a:rPr>
              <a:t>element.</a:t>
            </a:r>
            <a:endParaRPr sz="29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760"/>
              </a:spcBef>
              <a:buClr>
                <a:srgbClr val="999966"/>
              </a:buClr>
              <a:buSzPct val="74576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950" spc="10" dirty="0">
                <a:latin typeface="Times New Roman"/>
                <a:cs typeface="Times New Roman"/>
              </a:rPr>
              <a:t>Count </a:t>
            </a:r>
            <a:r>
              <a:rPr sz="2950" spc="5" dirty="0">
                <a:latin typeface="Times New Roman"/>
                <a:cs typeface="Times New Roman"/>
              </a:rPr>
              <a:t>is in synchronization </a:t>
            </a:r>
            <a:r>
              <a:rPr sz="2950" spc="10" dirty="0">
                <a:latin typeface="Times New Roman"/>
                <a:cs typeface="Times New Roman"/>
              </a:rPr>
              <a:t>with </a:t>
            </a:r>
            <a:r>
              <a:rPr sz="2950" spc="5" dirty="0">
                <a:latin typeface="Times New Roman"/>
                <a:cs typeface="Times New Roman"/>
              </a:rPr>
              <a:t>the</a:t>
            </a:r>
            <a:r>
              <a:rPr sz="2950" spc="20" dirty="0">
                <a:latin typeface="Times New Roman"/>
                <a:cs typeface="Times New Roman"/>
              </a:rPr>
              <a:t> </a:t>
            </a:r>
            <a:r>
              <a:rPr sz="2950" spc="5" dirty="0">
                <a:latin typeface="Times New Roman"/>
                <a:cs typeface="Times New Roman"/>
              </a:rPr>
              <a:t>clock.</a:t>
            </a:r>
            <a:endParaRPr sz="2950">
              <a:latin typeface="Times New Roman"/>
              <a:cs typeface="Times New Roman"/>
            </a:endParaRPr>
          </a:p>
          <a:p>
            <a:pPr marL="981075" marR="5080" lvl="1" indent="-466090">
              <a:lnSpc>
                <a:spcPct val="101699"/>
              </a:lnSpc>
              <a:spcBef>
                <a:spcPts val="695"/>
              </a:spcBef>
              <a:buClr>
                <a:srgbClr val="999966"/>
              </a:buClr>
              <a:buSzPct val="74576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950" spc="10" dirty="0">
                <a:latin typeface="Times New Roman"/>
                <a:cs typeface="Times New Roman"/>
              </a:rPr>
              <a:t>Count </a:t>
            </a:r>
            <a:r>
              <a:rPr sz="2950" spc="5" dirty="0">
                <a:latin typeface="Times New Roman"/>
                <a:cs typeface="Times New Roman"/>
              </a:rPr>
              <a:t>is converted in </a:t>
            </a:r>
            <a:r>
              <a:rPr sz="2950" spc="10" dirty="0">
                <a:latin typeface="Times New Roman"/>
                <a:cs typeface="Times New Roman"/>
              </a:rPr>
              <a:t>time by </a:t>
            </a:r>
            <a:r>
              <a:rPr sz="2950" spc="5" dirty="0">
                <a:latin typeface="Times New Roman"/>
                <a:cs typeface="Times New Roman"/>
              </a:rPr>
              <a:t>multiplying the  </a:t>
            </a:r>
            <a:r>
              <a:rPr sz="2950" spc="10" dirty="0">
                <a:latin typeface="Times New Roman"/>
                <a:cs typeface="Times New Roman"/>
              </a:rPr>
              <a:t>count and the </a:t>
            </a:r>
            <a:r>
              <a:rPr sz="2950" spc="5" dirty="0">
                <a:latin typeface="Times New Roman"/>
                <a:cs typeface="Times New Roman"/>
              </a:rPr>
              <a:t>clock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10" dirty="0">
                <a:latin typeface="Times New Roman"/>
                <a:cs typeface="Times New Roman"/>
              </a:rPr>
              <a:t>period.</a:t>
            </a:r>
            <a:endParaRPr sz="29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85747"/>
            <a:ext cx="6843395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5" dirty="0"/>
              <a:t>Hardware Counters and</a:t>
            </a:r>
            <a:r>
              <a:rPr sz="4250" spc="-55" dirty="0"/>
              <a:t> </a:t>
            </a:r>
            <a:r>
              <a:rPr sz="4250" spc="5" dirty="0"/>
              <a:t>Timers</a:t>
            </a:r>
            <a:endParaRPr sz="4250"/>
          </a:p>
        </p:txBody>
      </p:sp>
      <p:sp>
        <p:nvSpPr>
          <p:cNvPr id="4" name="object 4"/>
          <p:cNvSpPr txBox="1"/>
          <p:nvPr/>
        </p:nvSpPr>
        <p:spPr>
          <a:xfrm>
            <a:off x="724916" y="2163572"/>
            <a:ext cx="8462010" cy="417512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13715" marR="14604" indent="-501015">
              <a:lnSpc>
                <a:spcPct val="90600"/>
              </a:lnSpc>
              <a:spcBef>
                <a:spcPts val="40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Counter is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register </a:t>
            </a:r>
            <a:r>
              <a:rPr sz="2550" dirty="0">
                <a:latin typeface="Times New Roman"/>
                <a:cs typeface="Times New Roman"/>
              </a:rPr>
              <a:t>that can </a:t>
            </a:r>
            <a:r>
              <a:rPr sz="2550" spc="5" dirty="0">
                <a:latin typeface="Times New Roman"/>
                <a:cs typeface="Times New Roman"/>
              </a:rPr>
              <a:t>be </a:t>
            </a:r>
            <a:r>
              <a:rPr sz="2550" dirty="0">
                <a:latin typeface="Times New Roman"/>
                <a:cs typeface="Times New Roman"/>
              </a:rPr>
              <a:t>loaded with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binary number  (count) which can </a:t>
            </a:r>
            <a:r>
              <a:rPr sz="2550" spc="5" dirty="0">
                <a:latin typeface="Times New Roman"/>
                <a:cs typeface="Times New Roman"/>
              </a:rPr>
              <a:t>be </a:t>
            </a:r>
            <a:r>
              <a:rPr sz="2550" dirty="0">
                <a:latin typeface="Times New Roman"/>
                <a:cs typeface="Times New Roman"/>
              </a:rPr>
              <a:t>decremented </a:t>
            </a:r>
            <a:r>
              <a:rPr sz="2550" spc="5" dirty="0">
                <a:latin typeface="Times New Roman"/>
                <a:cs typeface="Times New Roman"/>
              </a:rPr>
              <a:t>or </a:t>
            </a:r>
            <a:r>
              <a:rPr sz="2550" spc="-5" dirty="0">
                <a:latin typeface="Times New Roman"/>
                <a:cs typeface="Times New Roman"/>
              </a:rPr>
              <a:t>incremented </a:t>
            </a:r>
            <a:r>
              <a:rPr sz="2550" dirty="0">
                <a:latin typeface="Times New Roman"/>
                <a:cs typeface="Times New Roman"/>
              </a:rPr>
              <a:t>per clock  </a:t>
            </a:r>
            <a:r>
              <a:rPr sz="2550" spc="-5" dirty="0">
                <a:latin typeface="Times New Roman"/>
                <a:cs typeface="Times New Roman"/>
              </a:rPr>
              <a:t>cycle.</a:t>
            </a:r>
            <a:endParaRPr sz="255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30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spc="-5" dirty="0">
                <a:latin typeface="Times New Roman"/>
                <a:cs typeface="Times New Roman"/>
              </a:rPr>
              <a:t>Calculating</a:t>
            </a:r>
            <a:r>
              <a:rPr sz="2550" spc="-1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time:</a:t>
            </a:r>
            <a:endParaRPr sz="25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15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latin typeface="Times New Roman"/>
                <a:cs typeface="Times New Roman"/>
              </a:rPr>
              <a:t>Find </a:t>
            </a:r>
            <a:r>
              <a:rPr sz="2100" spc="5" dirty="0">
                <a:latin typeface="Times New Roman"/>
                <a:cs typeface="Times New Roman"/>
              </a:rPr>
              <a:t>the difference </a:t>
            </a:r>
            <a:r>
              <a:rPr sz="2100" spc="10" dirty="0">
                <a:latin typeface="Times New Roman"/>
                <a:cs typeface="Times New Roman"/>
              </a:rPr>
              <a:t>between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beginning count and </a:t>
            </a:r>
            <a:r>
              <a:rPr sz="2100" spc="5" dirty="0">
                <a:latin typeface="Times New Roman"/>
                <a:cs typeface="Times New Roman"/>
              </a:rPr>
              <a:t>the last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count</a:t>
            </a:r>
            <a:endParaRPr sz="21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9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5" dirty="0">
                <a:latin typeface="Times New Roman"/>
                <a:cs typeface="Times New Roman"/>
              </a:rPr>
              <a:t>Multiply the </a:t>
            </a:r>
            <a:r>
              <a:rPr sz="2100" spc="10" dirty="0">
                <a:latin typeface="Times New Roman"/>
                <a:cs typeface="Times New Roman"/>
              </a:rPr>
              <a:t>count </a:t>
            </a:r>
            <a:r>
              <a:rPr sz="2100" spc="5" dirty="0">
                <a:latin typeface="Times New Roman"/>
                <a:cs typeface="Times New Roman"/>
              </a:rPr>
              <a:t>difference </a:t>
            </a:r>
            <a:r>
              <a:rPr sz="2100" spc="15" dirty="0">
                <a:latin typeface="Times New Roman"/>
                <a:cs typeface="Times New Roman"/>
              </a:rPr>
              <a:t>by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clock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period</a:t>
            </a:r>
            <a:endParaRPr sz="2100">
              <a:latin typeface="Times New Roman"/>
              <a:cs typeface="Times New Roman"/>
            </a:endParaRPr>
          </a:p>
          <a:p>
            <a:pPr marL="513715" marR="369570" indent="-501015">
              <a:lnSpc>
                <a:spcPts val="2760"/>
              </a:lnSpc>
              <a:spcBef>
                <a:spcPts val="66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The register can also </a:t>
            </a:r>
            <a:r>
              <a:rPr sz="2550" spc="5" dirty="0">
                <a:latin typeface="Times New Roman"/>
                <a:cs typeface="Times New Roman"/>
              </a:rPr>
              <a:t>be </a:t>
            </a:r>
            <a:r>
              <a:rPr sz="2550" dirty="0">
                <a:latin typeface="Times New Roman"/>
                <a:cs typeface="Times New Roman"/>
              </a:rPr>
              <a:t>used as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counter </a:t>
            </a:r>
            <a:r>
              <a:rPr sz="2550" spc="5" dirty="0">
                <a:latin typeface="Times New Roman"/>
                <a:cs typeface="Times New Roman"/>
              </a:rPr>
              <a:t>by </a:t>
            </a:r>
            <a:r>
              <a:rPr sz="2550" dirty="0">
                <a:latin typeface="Times New Roman"/>
                <a:cs typeface="Times New Roman"/>
              </a:rPr>
              <a:t>replacing the  clock with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signal </a:t>
            </a:r>
            <a:r>
              <a:rPr sz="2550" spc="5" dirty="0">
                <a:latin typeface="Times New Roman"/>
                <a:cs typeface="Times New Roman"/>
              </a:rPr>
              <a:t>from </a:t>
            </a:r>
            <a:r>
              <a:rPr sz="2550" dirty="0">
                <a:latin typeface="Times New Roman"/>
                <a:cs typeface="Times New Roman"/>
              </a:rPr>
              <a:t>an</a:t>
            </a:r>
            <a:r>
              <a:rPr sz="2550" spc="-5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event.</a:t>
            </a:r>
            <a:endParaRPr sz="2550">
              <a:latin typeface="Times New Roman"/>
              <a:cs typeface="Times New Roman"/>
            </a:endParaRPr>
          </a:p>
          <a:p>
            <a:pPr marL="513715" marR="5080" indent="-501015">
              <a:lnSpc>
                <a:spcPts val="2760"/>
              </a:lnSpc>
              <a:spcBef>
                <a:spcPts val="62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When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signal </a:t>
            </a:r>
            <a:r>
              <a:rPr sz="2550" spc="5" dirty="0">
                <a:latin typeface="Times New Roman"/>
                <a:cs typeface="Times New Roman"/>
              </a:rPr>
              <a:t>from </a:t>
            </a:r>
            <a:r>
              <a:rPr sz="2550" dirty="0">
                <a:latin typeface="Times New Roman"/>
                <a:cs typeface="Times New Roman"/>
              </a:rPr>
              <a:t>an </a:t>
            </a: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event </a:t>
            </a:r>
            <a:r>
              <a:rPr sz="2550" dirty="0">
                <a:latin typeface="Times New Roman"/>
                <a:cs typeface="Times New Roman"/>
              </a:rPr>
              <a:t>arrives, the count in the </a:t>
            </a:r>
            <a:r>
              <a:rPr sz="2550" spc="-5" dirty="0">
                <a:latin typeface="Times New Roman"/>
                <a:cs typeface="Times New Roman"/>
              </a:rPr>
              <a:t>register  </a:t>
            </a:r>
            <a:r>
              <a:rPr sz="2550" dirty="0">
                <a:latin typeface="Times New Roman"/>
                <a:cs typeface="Times New Roman"/>
              </a:rPr>
              <a:t>is </a:t>
            </a:r>
            <a:r>
              <a:rPr sz="2550" spc="-5" dirty="0">
                <a:latin typeface="Times New Roman"/>
                <a:cs typeface="Times New Roman"/>
              </a:rPr>
              <a:t>incremented </a:t>
            </a:r>
            <a:r>
              <a:rPr sz="2550" dirty="0">
                <a:latin typeface="Times New Roman"/>
                <a:cs typeface="Times New Roman"/>
              </a:rPr>
              <a:t>(or decremented); thus, the </a:t>
            </a:r>
            <a:r>
              <a:rPr sz="2550" spc="-5" dirty="0">
                <a:latin typeface="Times New Roman"/>
                <a:cs typeface="Times New Roman"/>
              </a:rPr>
              <a:t>total </a:t>
            </a:r>
            <a:r>
              <a:rPr sz="2550" dirty="0">
                <a:latin typeface="Times New Roman"/>
                <a:cs typeface="Times New Roman"/>
              </a:rPr>
              <a:t>number </a:t>
            </a:r>
            <a:r>
              <a:rPr sz="2550" spc="5" dirty="0">
                <a:latin typeface="Times New Roman"/>
                <a:cs typeface="Times New Roman"/>
              </a:rPr>
              <a:t>of  </a:t>
            </a:r>
            <a:r>
              <a:rPr sz="2550" dirty="0">
                <a:latin typeface="Times New Roman"/>
                <a:cs typeface="Times New Roman"/>
              </a:rPr>
              <a:t>events can </a:t>
            </a:r>
            <a:r>
              <a:rPr sz="2550" spc="5" dirty="0">
                <a:latin typeface="Times New Roman"/>
                <a:cs typeface="Times New Roman"/>
              </a:rPr>
              <a:t>be</a:t>
            </a:r>
            <a:r>
              <a:rPr sz="2550" spc="-1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counted.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443039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Types of</a:t>
            </a:r>
            <a:r>
              <a:rPr sz="4700" spc="-55" dirty="0"/>
              <a:t> </a:t>
            </a:r>
            <a:r>
              <a:rPr sz="4700" spc="-10" dirty="0"/>
              <a:t>Counters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134762"/>
            <a:ext cx="7089140" cy="40678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375"/>
              </a:spcBef>
              <a:buClr>
                <a:srgbClr val="660000"/>
              </a:buClr>
              <a:buSzPct val="68085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350" spc="-5" dirty="0">
                <a:latin typeface="Times New Roman"/>
                <a:cs typeface="Times New Roman"/>
              </a:rPr>
              <a:t>Up-counter</a:t>
            </a:r>
            <a:endParaRPr sz="23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85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latin typeface="Times New Roman"/>
                <a:cs typeface="Times New Roman"/>
              </a:rPr>
              <a:t>Counter </a:t>
            </a:r>
            <a:r>
              <a:rPr sz="2100" spc="5" dirty="0">
                <a:latin typeface="Times New Roman"/>
                <a:cs typeface="Times New Roman"/>
              </a:rPr>
              <a:t>is </a:t>
            </a:r>
            <a:r>
              <a:rPr sz="2100" spc="10" dirty="0">
                <a:latin typeface="Times New Roman"/>
                <a:cs typeface="Times New Roman"/>
              </a:rPr>
              <a:t>incremented at every clock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cycle</a:t>
            </a:r>
            <a:endParaRPr sz="21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9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5" dirty="0">
                <a:latin typeface="Times New Roman"/>
                <a:cs typeface="Times New Roman"/>
              </a:rPr>
              <a:t>When </a:t>
            </a:r>
            <a:r>
              <a:rPr sz="2100" spc="10" dirty="0">
                <a:latin typeface="Times New Roman"/>
                <a:cs typeface="Times New Roman"/>
              </a:rPr>
              <a:t>count reaches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maximum </a:t>
            </a:r>
            <a:r>
              <a:rPr sz="2100" spc="5" dirty="0">
                <a:latin typeface="Times New Roman"/>
                <a:cs typeface="Times New Roman"/>
              </a:rPr>
              <a:t>count,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5" dirty="0">
                <a:solidFill>
                  <a:srgbClr val="FF0066"/>
                </a:solidFill>
                <a:latin typeface="Times New Roman"/>
                <a:cs typeface="Times New Roman"/>
              </a:rPr>
              <a:t>flag </a:t>
            </a:r>
            <a:r>
              <a:rPr sz="2100" spc="5" dirty="0">
                <a:latin typeface="Times New Roman"/>
                <a:cs typeface="Times New Roman"/>
              </a:rPr>
              <a:t>is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set</a:t>
            </a:r>
            <a:endParaRPr sz="21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1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latin typeface="Times New Roman"/>
                <a:cs typeface="Times New Roman"/>
              </a:rPr>
              <a:t>Counter can be </a:t>
            </a:r>
            <a:r>
              <a:rPr sz="2100" spc="5" dirty="0">
                <a:latin typeface="Times New Roman"/>
                <a:cs typeface="Times New Roman"/>
              </a:rPr>
              <a:t>reset to </a:t>
            </a:r>
            <a:r>
              <a:rPr sz="2100" spc="10" dirty="0">
                <a:latin typeface="Times New Roman"/>
                <a:cs typeface="Times New Roman"/>
              </a:rPr>
              <a:t>zero or </a:t>
            </a:r>
            <a:r>
              <a:rPr sz="2100" spc="5" dirty="0">
                <a:latin typeface="Times New Roman"/>
                <a:cs typeface="Times New Roman"/>
              </a:rPr>
              <a:t>to the </a:t>
            </a:r>
            <a:r>
              <a:rPr sz="2100" dirty="0">
                <a:latin typeface="Times New Roman"/>
                <a:cs typeface="Times New Roman"/>
              </a:rPr>
              <a:t>initial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value</a:t>
            </a:r>
            <a:endParaRPr sz="21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280"/>
              </a:spcBef>
              <a:buClr>
                <a:srgbClr val="660000"/>
              </a:buClr>
              <a:buSzPct val="68085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350" spc="-5" dirty="0">
                <a:latin typeface="Times New Roman"/>
                <a:cs typeface="Times New Roman"/>
              </a:rPr>
              <a:t>Down-counter</a:t>
            </a:r>
            <a:endParaRPr sz="23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85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latin typeface="Times New Roman"/>
                <a:cs typeface="Times New Roman"/>
              </a:rPr>
              <a:t>Counter </a:t>
            </a:r>
            <a:r>
              <a:rPr sz="2100" spc="5" dirty="0">
                <a:latin typeface="Times New Roman"/>
                <a:cs typeface="Times New Roman"/>
              </a:rPr>
              <a:t>is </a:t>
            </a:r>
            <a:r>
              <a:rPr sz="2100" spc="10" dirty="0">
                <a:latin typeface="Times New Roman"/>
                <a:cs typeface="Times New Roman"/>
              </a:rPr>
              <a:t>decremented at every clock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cycle</a:t>
            </a:r>
            <a:endParaRPr sz="21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1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5" dirty="0">
                <a:latin typeface="Times New Roman"/>
                <a:cs typeface="Times New Roman"/>
              </a:rPr>
              <a:t>When </a:t>
            </a:r>
            <a:r>
              <a:rPr sz="2100" spc="10" dirty="0">
                <a:latin typeface="Times New Roman"/>
                <a:cs typeface="Times New Roman"/>
              </a:rPr>
              <a:t>count reaches </a:t>
            </a:r>
            <a:r>
              <a:rPr sz="2100" spc="5" dirty="0">
                <a:latin typeface="Times New Roman"/>
                <a:cs typeface="Times New Roman"/>
              </a:rPr>
              <a:t>zero,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5" dirty="0">
                <a:solidFill>
                  <a:srgbClr val="FF0066"/>
                </a:solidFill>
                <a:latin typeface="Times New Roman"/>
                <a:cs typeface="Times New Roman"/>
              </a:rPr>
              <a:t>flag </a:t>
            </a:r>
            <a:r>
              <a:rPr sz="2100" spc="5" dirty="0">
                <a:latin typeface="Times New Roman"/>
                <a:cs typeface="Times New Roman"/>
              </a:rPr>
              <a:t>is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set</a:t>
            </a:r>
            <a:endParaRPr sz="21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9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latin typeface="Times New Roman"/>
                <a:cs typeface="Times New Roman"/>
              </a:rPr>
              <a:t>Counter can be </a:t>
            </a:r>
            <a:r>
              <a:rPr sz="2100" spc="5" dirty="0">
                <a:latin typeface="Times New Roman"/>
                <a:cs typeface="Times New Roman"/>
              </a:rPr>
              <a:t>reset to the </a:t>
            </a:r>
            <a:r>
              <a:rPr sz="2100" spc="10" dirty="0">
                <a:latin typeface="Times New Roman"/>
                <a:cs typeface="Times New Roman"/>
              </a:rPr>
              <a:t>maximum or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dirty="0">
                <a:latin typeface="Times New Roman"/>
                <a:cs typeface="Times New Roman"/>
              </a:rPr>
              <a:t>initial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value</a:t>
            </a:r>
            <a:endParaRPr sz="21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280"/>
              </a:spcBef>
              <a:buClr>
                <a:srgbClr val="660000"/>
              </a:buClr>
              <a:buSzPct val="68085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350" spc="-5" dirty="0">
                <a:latin typeface="Times New Roman"/>
                <a:cs typeface="Times New Roman"/>
              </a:rPr>
              <a:t>Free-running</a:t>
            </a:r>
            <a:r>
              <a:rPr sz="2350" spc="-10" dirty="0">
                <a:latin typeface="Times New Roman"/>
                <a:cs typeface="Times New Roman"/>
              </a:rPr>
              <a:t> </a:t>
            </a:r>
            <a:r>
              <a:rPr sz="2350" spc="-5" dirty="0">
                <a:latin typeface="Times New Roman"/>
                <a:cs typeface="Times New Roman"/>
              </a:rPr>
              <a:t>counter</a:t>
            </a:r>
            <a:endParaRPr sz="23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85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latin typeface="Times New Roman"/>
                <a:cs typeface="Times New Roman"/>
              </a:rPr>
              <a:t>Counter runs </a:t>
            </a:r>
            <a:r>
              <a:rPr sz="2100" spc="5" dirty="0">
                <a:latin typeface="Times New Roman"/>
                <a:cs typeface="Times New Roman"/>
              </a:rPr>
              <a:t>continuously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spc="10" dirty="0">
                <a:solidFill>
                  <a:srgbClr val="FF0066"/>
                </a:solidFill>
                <a:latin typeface="Times New Roman"/>
                <a:cs typeface="Times New Roman"/>
              </a:rPr>
              <a:t>only</a:t>
            </a:r>
            <a:r>
              <a:rPr sz="2100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0066"/>
                </a:solidFill>
                <a:latin typeface="Times New Roman"/>
                <a:cs typeface="Times New Roman"/>
              </a:rPr>
              <a:t>readable</a:t>
            </a:r>
            <a:endParaRPr sz="21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1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5" dirty="0">
                <a:latin typeface="Times New Roman"/>
                <a:cs typeface="Times New Roman"/>
              </a:rPr>
              <a:t>When </a:t>
            </a:r>
            <a:r>
              <a:rPr sz="2100" spc="5" dirty="0">
                <a:latin typeface="Times New Roman"/>
                <a:cs typeface="Times New Roman"/>
              </a:rPr>
              <a:t>it </a:t>
            </a:r>
            <a:r>
              <a:rPr sz="2100" spc="10" dirty="0">
                <a:latin typeface="Times New Roman"/>
                <a:cs typeface="Times New Roman"/>
              </a:rPr>
              <a:t>reaches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maximum </a:t>
            </a:r>
            <a:r>
              <a:rPr sz="2100" spc="5" dirty="0">
                <a:latin typeface="Times New Roman"/>
                <a:cs typeface="Times New Roman"/>
              </a:rPr>
              <a:t>count,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5" dirty="0">
                <a:latin typeface="Times New Roman"/>
                <a:cs typeface="Times New Roman"/>
              </a:rPr>
              <a:t>flag is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set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4639" y="6731000"/>
            <a:ext cx="4389120" cy="487680"/>
          </a:xfrm>
          <a:prstGeom prst="rect">
            <a:avLst/>
          </a:prstGeom>
          <a:solidFill>
            <a:srgbClr val="CCCC00"/>
          </a:solidFill>
          <a:ln w="10159">
            <a:solidFill>
              <a:srgbClr val="000000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589280">
              <a:lnSpc>
                <a:spcPct val="100000"/>
              </a:lnSpc>
              <a:spcBef>
                <a:spcPts val="705"/>
              </a:spcBef>
            </a:pPr>
            <a:r>
              <a:rPr sz="1900" spc="10" dirty="0">
                <a:latin typeface="Times New Roman"/>
                <a:cs typeface="Times New Roman"/>
              </a:rPr>
              <a:t>What </a:t>
            </a:r>
            <a:r>
              <a:rPr sz="1900" spc="5" dirty="0">
                <a:latin typeface="Times New Roman"/>
                <a:cs typeface="Times New Roman"/>
              </a:rPr>
              <a:t>are applications </a:t>
            </a:r>
            <a:r>
              <a:rPr sz="1900" spc="10" dirty="0">
                <a:latin typeface="Times New Roman"/>
                <a:cs typeface="Times New Roman"/>
              </a:rPr>
              <a:t>on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timers?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467868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Timer</a:t>
            </a:r>
            <a:r>
              <a:rPr sz="4700" spc="-90" dirty="0"/>
              <a:t> </a:t>
            </a:r>
            <a:r>
              <a:rPr sz="4700" spc="-5" dirty="0"/>
              <a:t>Applications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094687"/>
            <a:ext cx="7293609" cy="252476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93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3400" dirty="0">
                <a:latin typeface="Times New Roman"/>
                <a:cs typeface="Times New Roman"/>
              </a:rPr>
              <a:t>Time</a:t>
            </a:r>
            <a:r>
              <a:rPr sz="3400" spc="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delay</a:t>
            </a:r>
            <a:endParaRPr sz="34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84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3400" dirty="0">
                <a:latin typeface="Times New Roman"/>
                <a:cs typeface="Times New Roman"/>
              </a:rPr>
              <a:t>Pulse </a:t>
            </a:r>
            <a:r>
              <a:rPr sz="3400" spc="5" dirty="0">
                <a:latin typeface="Times New Roman"/>
                <a:cs typeface="Times New Roman"/>
              </a:rPr>
              <a:t>wave</a:t>
            </a:r>
            <a:r>
              <a:rPr sz="3400" spc="1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generation</a:t>
            </a:r>
            <a:endParaRPr sz="34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84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3400" dirty="0">
                <a:latin typeface="Times New Roman"/>
                <a:cs typeface="Times New Roman"/>
              </a:rPr>
              <a:t>Pulse width or frequency</a:t>
            </a:r>
            <a:r>
              <a:rPr sz="3400" spc="-10" dirty="0">
                <a:latin typeface="Times New Roman"/>
                <a:cs typeface="Times New Roman"/>
              </a:rPr>
              <a:t> </a:t>
            </a:r>
            <a:r>
              <a:rPr sz="3400" spc="5" dirty="0">
                <a:latin typeface="Times New Roman"/>
                <a:cs typeface="Times New Roman"/>
              </a:rPr>
              <a:t>measurement</a:t>
            </a:r>
            <a:endParaRPr sz="34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84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3400" dirty="0">
                <a:latin typeface="Times New Roman"/>
                <a:cs typeface="Times New Roman"/>
              </a:rPr>
              <a:t>Timer </a:t>
            </a:r>
            <a:r>
              <a:rPr sz="3400" spc="5" dirty="0">
                <a:latin typeface="Times New Roman"/>
                <a:cs typeface="Times New Roman"/>
              </a:rPr>
              <a:t>as an event</a:t>
            </a:r>
            <a:r>
              <a:rPr sz="3400" spc="-5" dirty="0">
                <a:latin typeface="Times New Roman"/>
                <a:cs typeface="Times New Roman"/>
              </a:rPr>
              <a:t> </a:t>
            </a:r>
            <a:r>
              <a:rPr sz="3400" dirty="0">
                <a:latin typeface="Times New Roman"/>
                <a:cs typeface="Times New Roman"/>
              </a:rPr>
              <a:t>counter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7548880" y="878839"/>
            <a:ext cx="2113279" cy="1486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</a:pPr>
            <a:r>
              <a:rPr sz="4250" dirty="0"/>
              <a:t>Capture, </a:t>
            </a:r>
            <a:r>
              <a:rPr sz="4250" spc="5" dirty="0"/>
              <a:t>Compare, and  </a:t>
            </a:r>
            <a:r>
              <a:rPr sz="4250" spc="10" dirty="0"/>
              <a:t>PWM </a:t>
            </a:r>
            <a:r>
              <a:rPr sz="4250" dirty="0"/>
              <a:t>(CCP)</a:t>
            </a:r>
            <a:r>
              <a:rPr sz="4250" spc="-40" dirty="0"/>
              <a:t> </a:t>
            </a:r>
            <a:r>
              <a:rPr sz="4250" spc="5" dirty="0"/>
              <a:t>Modules</a:t>
            </a:r>
            <a:endParaRPr sz="4250"/>
          </a:p>
        </p:txBody>
      </p:sp>
      <p:sp>
        <p:nvSpPr>
          <p:cNvPr id="5" name="object 5"/>
          <p:cNvSpPr txBox="1"/>
          <p:nvPr/>
        </p:nvSpPr>
        <p:spPr>
          <a:xfrm>
            <a:off x="724916" y="2111756"/>
            <a:ext cx="8506460" cy="44392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13715" marR="1229995" indent="-501015">
              <a:lnSpc>
                <a:spcPts val="2880"/>
              </a:lnSpc>
              <a:spcBef>
                <a:spcPts val="770"/>
              </a:spcBef>
              <a:buClr>
                <a:srgbClr val="660000"/>
              </a:buClr>
              <a:buSzPct val="69491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950" spc="15" dirty="0">
                <a:latin typeface="Times New Roman"/>
                <a:cs typeface="Times New Roman"/>
              </a:rPr>
              <a:t>CCP </a:t>
            </a:r>
            <a:r>
              <a:rPr sz="2950" spc="10" dirty="0">
                <a:latin typeface="Times New Roman"/>
                <a:cs typeface="Times New Roman"/>
              </a:rPr>
              <a:t>modules are commonly found </a:t>
            </a:r>
            <a:r>
              <a:rPr sz="2950" spc="5" dirty="0">
                <a:latin typeface="Times New Roman"/>
                <a:cs typeface="Times New Roman"/>
              </a:rPr>
              <a:t>in recent  microcontrollers</a:t>
            </a:r>
            <a:endParaRPr sz="2950">
              <a:latin typeface="Times New Roman"/>
              <a:cs typeface="Times New Roman"/>
            </a:endParaRPr>
          </a:p>
          <a:p>
            <a:pPr marL="981075" marR="750570" lvl="1" indent="-466090">
              <a:lnSpc>
                <a:spcPct val="80400"/>
              </a:lnSpc>
              <a:spcBef>
                <a:spcPts val="640"/>
              </a:spcBef>
              <a:buClr>
                <a:srgbClr val="999966"/>
              </a:buClr>
              <a:buSzPct val="74509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550" dirty="0">
                <a:latin typeface="Times New Roman"/>
                <a:cs typeface="Times New Roman"/>
              </a:rPr>
              <a:t>16-bit (or two 8-bit) registers </a:t>
            </a:r>
            <a:r>
              <a:rPr sz="2550" spc="-5" dirty="0">
                <a:latin typeface="Times New Roman"/>
                <a:cs typeface="Times New Roman"/>
              </a:rPr>
              <a:t>specially </a:t>
            </a:r>
            <a:r>
              <a:rPr sz="2550" dirty="0">
                <a:latin typeface="Times New Roman"/>
                <a:cs typeface="Times New Roman"/>
              </a:rPr>
              <a:t>designed to  perform the following functions in conjunction with  </a:t>
            </a:r>
            <a:r>
              <a:rPr sz="2550" spc="-5" dirty="0">
                <a:latin typeface="Times New Roman"/>
                <a:cs typeface="Times New Roman"/>
              </a:rPr>
              <a:t>timers</a:t>
            </a:r>
            <a:endParaRPr sz="2550">
              <a:latin typeface="Times New Roman"/>
              <a:cs typeface="Times New Roman"/>
            </a:endParaRPr>
          </a:p>
          <a:p>
            <a:pPr marL="1482090" marR="18415" lvl="2" indent="-499745">
              <a:lnSpc>
                <a:spcPts val="2039"/>
              </a:lnSpc>
              <a:spcBef>
                <a:spcPts val="525"/>
              </a:spcBef>
              <a:buClr>
                <a:srgbClr val="660000"/>
              </a:buClr>
              <a:buSzPct val="66666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Capture: </a:t>
            </a:r>
            <a:r>
              <a:rPr sz="2100" spc="15" dirty="0">
                <a:latin typeface="Times New Roman"/>
                <a:cs typeface="Times New Roman"/>
              </a:rPr>
              <a:t>The </a:t>
            </a:r>
            <a:r>
              <a:rPr sz="2100" spc="20" dirty="0">
                <a:latin typeface="Times New Roman"/>
                <a:cs typeface="Times New Roman"/>
              </a:rPr>
              <a:t>CCP </a:t>
            </a:r>
            <a:r>
              <a:rPr sz="2100" spc="10" dirty="0">
                <a:latin typeface="Times New Roman"/>
                <a:cs typeface="Times New Roman"/>
              </a:rPr>
              <a:t>pin can be </a:t>
            </a:r>
            <a:r>
              <a:rPr sz="2100" spc="5" dirty="0">
                <a:latin typeface="Times New Roman"/>
                <a:cs typeface="Times New Roman"/>
              </a:rPr>
              <a:t>set </a:t>
            </a:r>
            <a:r>
              <a:rPr sz="2100" spc="10" dirty="0">
                <a:latin typeface="Times New Roman"/>
                <a:cs typeface="Times New Roman"/>
              </a:rPr>
              <a:t>as an </a:t>
            </a:r>
            <a:r>
              <a:rPr sz="2100" spc="5" dirty="0">
                <a:solidFill>
                  <a:srgbClr val="FF0066"/>
                </a:solidFill>
                <a:latin typeface="Times New Roman"/>
                <a:cs typeface="Times New Roman"/>
              </a:rPr>
              <a:t>input </a:t>
            </a:r>
            <a:r>
              <a:rPr sz="2100" spc="5" dirty="0">
                <a:latin typeface="Times New Roman"/>
                <a:cs typeface="Times New Roman"/>
              </a:rPr>
              <a:t>to </a:t>
            </a:r>
            <a:r>
              <a:rPr sz="2100" spc="10" dirty="0">
                <a:latin typeface="Times New Roman"/>
                <a:cs typeface="Times New Roman"/>
              </a:rPr>
              <a:t>record </a:t>
            </a:r>
            <a:r>
              <a:rPr sz="2100" spc="5" dirty="0">
                <a:latin typeface="Times New Roman"/>
                <a:cs typeface="Times New Roman"/>
              </a:rPr>
              <a:t>the arrival  time </a:t>
            </a:r>
            <a:r>
              <a:rPr sz="2100" spc="10" dirty="0">
                <a:latin typeface="Times New Roman"/>
                <a:cs typeface="Times New Roman"/>
              </a:rPr>
              <a:t>of </a:t>
            </a:r>
            <a:r>
              <a:rPr sz="2100" spc="15" dirty="0">
                <a:latin typeface="Times New Roman"/>
                <a:cs typeface="Times New Roman"/>
              </a:rPr>
              <a:t>a</a:t>
            </a:r>
            <a:r>
              <a:rPr sz="2100" spc="-1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pulse.</a:t>
            </a:r>
            <a:endParaRPr sz="2100">
              <a:latin typeface="Times New Roman"/>
              <a:cs typeface="Times New Roman"/>
            </a:endParaRPr>
          </a:p>
          <a:p>
            <a:pPr marL="1482090" marR="93345" lvl="2" indent="-499745">
              <a:lnSpc>
                <a:spcPts val="2039"/>
              </a:lnSpc>
              <a:spcBef>
                <a:spcPts val="525"/>
              </a:spcBef>
              <a:buClr>
                <a:srgbClr val="660000"/>
              </a:buClr>
              <a:buSzPct val="66666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Compare: </a:t>
            </a:r>
            <a:r>
              <a:rPr sz="2100" spc="15" dirty="0">
                <a:latin typeface="Times New Roman"/>
                <a:cs typeface="Times New Roman"/>
              </a:rPr>
              <a:t>The </a:t>
            </a:r>
            <a:r>
              <a:rPr sz="2100" spc="20" dirty="0">
                <a:latin typeface="Times New Roman"/>
                <a:cs typeface="Times New Roman"/>
              </a:rPr>
              <a:t>CCP </a:t>
            </a:r>
            <a:r>
              <a:rPr sz="2100" spc="10" dirty="0">
                <a:latin typeface="Times New Roman"/>
                <a:cs typeface="Times New Roman"/>
              </a:rPr>
              <a:t>pin </a:t>
            </a:r>
            <a:r>
              <a:rPr sz="2100" spc="5" dirty="0">
                <a:latin typeface="Times New Roman"/>
                <a:cs typeface="Times New Roman"/>
              </a:rPr>
              <a:t>is set </a:t>
            </a:r>
            <a:r>
              <a:rPr sz="2100" spc="10" dirty="0">
                <a:latin typeface="Times New Roman"/>
                <a:cs typeface="Times New Roman"/>
              </a:rPr>
              <a:t>as an </a:t>
            </a:r>
            <a:r>
              <a:rPr sz="2100" spc="5" dirty="0">
                <a:solidFill>
                  <a:srgbClr val="FF0066"/>
                </a:solidFill>
                <a:latin typeface="Times New Roman"/>
                <a:cs typeface="Times New Roman"/>
              </a:rPr>
              <a:t>output</a:t>
            </a:r>
            <a:r>
              <a:rPr sz="2100" spc="5" dirty="0">
                <a:latin typeface="Times New Roman"/>
                <a:cs typeface="Times New Roman"/>
              </a:rPr>
              <a:t>, </a:t>
            </a:r>
            <a:r>
              <a:rPr sz="2100" spc="10" dirty="0">
                <a:latin typeface="Times New Roman"/>
                <a:cs typeface="Times New Roman"/>
              </a:rPr>
              <a:t>and at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10" dirty="0">
                <a:latin typeface="Times New Roman"/>
                <a:cs typeface="Times New Roman"/>
              </a:rPr>
              <a:t>given </a:t>
            </a:r>
            <a:r>
              <a:rPr sz="2100" spc="5" dirty="0">
                <a:latin typeface="Times New Roman"/>
                <a:cs typeface="Times New Roman"/>
              </a:rPr>
              <a:t>count,  it </a:t>
            </a:r>
            <a:r>
              <a:rPr sz="2100" spc="10" dirty="0">
                <a:latin typeface="Times New Roman"/>
                <a:cs typeface="Times New Roman"/>
              </a:rPr>
              <a:t>can be driven low, </a:t>
            </a:r>
            <a:r>
              <a:rPr sz="2100" spc="5" dirty="0">
                <a:latin typeface="Times New Roman"/>
                <a:cs typeface="Times New Roman"/>
              </a:rPr>
              <a:t>high, </a:t>
            </a:r>
            <a:r>
              <a:rPr sz="2100" spc="10" dirty="0">
                <a:latin typeface="Times New Roman"/>
                <a:cs typeface="Times New Roman"/>
              </a:rPr>
              <a:t>or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toggled.</a:t>
            </a:r>
            <a:endParaRPr sz="2100">
              <a:latin typeface="Times New Roman"/>
              <a:cs typeface="Times New Roman"/>
            </a:endParaRPr>
          </a:p>
          <a:p>
            <a:pPr marL="1482090" marR="5080" lvl="2" indent="-499745">
              <a:lnSpc>
                <a:spcPts val="2039"/>
              </a:lnSpc>
              <a:spcBef>
                <a:spcPts val="530"/>
              </a:spcBef>
              <a:buClr>
                <a:srgbClr val="660000"/>
              </a:buClr>
              <a:buSzPct val="66666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Pulse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width </a:t>
            </a: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modulation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(PWM): </a:t>
            </a:r>
            <a:r>
              <a:rPr sz="2100" spc="15" dirty="0">
                <a:latin typeface="Times New Roman"/>
                <a:cs typeface="Times New Roman"/>
              </a:rPr>
              <a:t>The </a:t>
            </a:r>
            <a:r>
              <a:rPr sz="2100" spc="20" dirty="0">
                <a:latin typeface="Times New Roman"/>
                <a:cs typeface="Times New Roman"/>
              </a:rPr>
              <a:t>CCP </a:t>
            </a:r>
            <a:r>
              <a:rPr sz="2100" spc="10" dirty="0">
                <a:latin typeface="Times New Roman"/>
                <a:cs typeface="Times New Roman"/>
              </a:rPr>
              <a:t>pin </a:t>
            </a:r>
            <a:r>
              <a:rPr sz="2100" spc="5" dirty="0">
                <a:latin typeface="Times New Roman"/>
                <a:cs typeface="Times New Roman"/>
              </a:rPr>
              <a:t>is set </a:t>
            </a:r>
            <a:r>
              <a:rPr sz="2100" spc="10" dirty="0">
                <a:latin typeface="Times New Roman"/>
                <a:cs typeface="Times New Roman"/>
              </a:rPr>
              <a:t>as an </a:t>
            </a:r>
            <a:r>
              <a:rPr sz="2100" spc="5" dirty="0">
                <a:solidFill>
                  <a:srgbClr val="FF0066"/>
                </a:solidFill>
                <a:latin typeface="Times New Roman"/>
                <a:cs typeface="Times New Roman"/>
              </a:rPr>
              <a:t>output 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duty cycle of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10" dirty="0">
                <a:latin typeface="Times New Roman"/>
                <a:cs typeface="Times New Roman"/>
              </a:rPr>
              <a:t>pulse can be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varied.</a:t>
            </a:r>
            <a:endParaRPr sz="2100">
              <a:latin typeface="Times New Roman"/>
              <a:cs typeface="Times New Roman"/>
            </a:endParaRPr>
          </a:p>
          <a:p>
            <a:pPr marL="1961514" marR="291465" lvl="3" indent="-467359">
              <a:lnSpc>
                <a:spcPts val="1850"/>
              </a:lnSpc>
              <a:spcBef>
                <a:spcPts val="465"/>
              </a:spcBef>
              <a:buClr>
                <a:srgbClr val="999966"/>
              </a:buClr>
              <a:buSzPct val="73684"/>
              <a:buFont typeface="Wingdings"/>
              <a:buChar char=""/>
              <a:tabLst>
                <a:tab pos="1961514" algn="l"/>
                <a:tab pos="1962150" algn="l"/>
              </a:tabLst>
            </a:pP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count for the period and the duty cycle are loaded into CCP  registers.</a:t>
            </a:r>
            <a:endParaRPr sz="1900">
              <a:latin typeface="Times New Roman"/>
              <a:cs typeface="Times New Roman"/>
            </a:endParaRPr>
          </a:p>
          <a:p>
            <a:pPr marL="1961514" lvl="3" indent="-467359">
              <a:lnSpc>
                <a:spcPct val="100000"/>
              </a:lnSpc>
              <a:spcBef>
                <a:spcPts val="30"/>
              </a:spcBef>
              <a:buClr>
                <a:srgbClr val="999966"/>
              </a:buClr>
              <a:buSzPct val="73684"/>
              <a:buFont typeface="Wingdings"/>
              <a:buChar char=""/>
              <a:tabLst>
                <a:tab pos="1961514" algn="l"/>
                <a:tab pos="1962150" algn="l"/>
              </a:tabLst>
            </a:pPr>
            <a:r>
              <a:rPr sz="1900" spc="5" dirty="0">
                <a:latin typeface="Times New Roman"/>
                <a:cs typeface="Times New Roman"/>
              </a:rPr>
              <a:t>In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5" dirty="0">
                <a:latin typeface="Times New Roman"/>
                <a:cs typeface="Times New Roman"/>
              </a:rPr>
              <a:t>mode, the </a:t>
            </a:r>
            <a:r>
              <a:rPr sz="1900" spc="5" dirty="0">
                <a:solidFill>
                  <a:srgbClr val="FF0066"/>
                </a:solidFill>
                <a:latin typeface="Times New Roman"/>
                <a:cs typeface="Times New Roman"/>
              </a:rPr>
              <a:t>duty cycle </a:t>
            </a:r>
            <a:r>
              <a:rPr sz="1900" spc="5" dirty="0">
                <a:latin typeface="Times New Roman"/>
                <a:cs typeface="Times New Roman"/>
              </a:rPr>
              <a:t>of the output pulse can be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varied.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2510" y="3911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40"/>
                </a:moveTo>
                <a:lnTo>
                  <a:pt x="243840" y="243840"/>
                </a:lnTo>
                <a:lnTo>
                  <a:pt x="243840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2510" y="3911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0"/>
                </a:moveTo>
                <a:lnTo>
                  <a:pt x="243839" y="0"/>
                </a:lnTo>
                <a:lnTo>
                  <a:pt x="24383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427" y="391159"/>
            <a:ext cx="9018905" cy="243840"/>
          </a:xfrm>
          <a:custGeom>
            <a:avLst/>
            <a:gdLst/>
            <a:ahLst/>
            <a:cxnLst/>
            <a:rect l="l" t="t" r="r" b="b"/>
            <a:pathLst>
              <a:path w="9018905" h="243840">
                <a:moveTo>
                  <a:pt x="0" y="243840"/>
                </a:moveTo>
                <a:lnTo>
                  <a:pt x="9018689" y="243840"/>
                </a:lnTo>
                <a:lnTo>
                  <a:pt x="9018689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427" y="391159"/>
            <a:ext cx="9018905" cy="243840"/>
          </a:xfrm>
          <a:custGeom>
            <a:avLst/>
            <a:gdLst/>
            <a:ahLst/>
            <a:cxnLst/>
            <a:rect l="l" t="t" r="r" b="b"/>
            <a:pathLst>
              <a:path w="9018905" h="243840">
                <a:moveTo>
                  <a:pt x="0" y="0"/>
                </a:moveTo>
                <a:lnTo>
                  <a:pt x="9018687" y="0"/>
                </a:lnTo>
                <a:lnTo>
                  <a:pt x="9018687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427" y="634996"/>
            <a:ext cx="9018905" cy="149225"/>
          </a:xfrm>
          <a:custGeom>
            <a:avLst/>
            <a:gdLst/>
            <a:ahLst/>
            <a:cxnLst/>
            <a:rect l="l" t="t" r="r" b="b"/>
            <a:pathLst>
              <a:path w="9018905" h="149225">
                <a:moveTo>
                  <a:pt x="0" y="149012"/>
                </a:moveTo>
                <a:lnTo>
                  <a:pt x="9018689" y="149012"/>
                </a:lnTo>
                <a:lnTo>
                  <a:pt x="9018689" y="0"/>
                </a:lnTo>
                <a:lnTo>
                  <a:pt x="0" y="0"/>
                </a:lnTo>
                <a:lnTo>
                  <a:pt x="0" y="149012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427" y="635000"/>
            <a:ext cx="9018905" cy="149225"/>
          </a:xfrm>
          <a:custGeom>
            <a:avLst/>
            <a:gdLst/>
            <a:ahLst/>
            <a:cxnLst/>
            <a:rect l="l" t="t" r="r" b="b"/>
            <a:pathLst>
              <a:path w="9018905" h="149225">
                <a:moveTo>
                  <a:pt x="0" y="0"/>
                </a:moveTo>
                <a:lnTo>
                  <a:pt x="9018687" y="0"/>
                </a:lnTo>
                <a:lnTo>
                  <a:pt x="9018687" y="149013"/>
                </a:lnTo>
                <a:lnTo>
                  <a:pt x="0" y="149013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72510" y="636692"/>
            <a:ext cx="243840" cy="146050"/>
          </a:xfrm>
          <a:custGeom>
            <a:avLst/>
            <a:gdLst/>
            <a:ahLst/>
            <a:cxnLst/>
            <a:rect l="l" t="t" r="r" b="b"/>
            <a:pathLst>
              <a:path w="243840" h="146050">
                <a:moveTo>
                  <a:pt x="0" y="145627"/>
                </a:moveTo>
                <a:lnTo>
                  <a:pt x="243840" y="145627"/>
                </a:lnTo>
                <a:lnTo>
                  <a:pt x="243840" y="0"/>
                </a:lnTo>
                <a:lnTo>
                  <a:pt x="0" y="0"/>
                </a:lnTo>
                <a:lnTo>
                  <a:pt x="0" y="145627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72510" y="636689"/>
            <a:ext cx="243840" cy="146050"/>
          </a:xfrm>
          <a:custGeom>
            <a:avLst/>
            <a:gdLst/>
            <a:ahLst/>
            <a:cxnLst/>
            <a:rect l="l" t="t" r="r" b="b"/>
            <a:pathLst>
              <a:path w="243840" h="146050">
                <a:moveTo>
                  <a:pt x="0" y="0"/>
                </a:moveTo>
                <a:lnTo>
                  <a:pt x="243839" y="0"/>
                </a:lnTo>
                <a:lnTo>
                  <a:pt x="243839" y="145626"/>
                </a:lnTo>
                <a:lnTo>
                  <a:pt x="0" y="145626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4959" y="228600"/>
            <a:ext cx="3495040" cy="3103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8559" y="228600"/>
            <a:ext cx="6187440" cy="731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959" y="2667000"/>
            <a:ext cx="1219200" cy="731520"/>
          </a:xfrm>
          <a:custGeom>
            <a:avLst/>
            <a:gdLst/>
            <a:ahLst/>
            <a:cxnLst/>
            <a:rect l="l" t="t" r="r" b="b"/>
            <a:pathLst>
              <a:path w="1219200" h="731520">
                <a:moveTo>
                  <a:pt x="0" y="365759"/>
                </a:moveTo>
                <a:lnTo>
                  <a:pt x="10991" y="296257"/>
                </a:lnTo>
                <a:lnTo>
                  <a:pt x="42605" y="231156"/>
                </a:lnTo>
                <a:lnTo>
                  <a:pt x="65506" y="200640"/>
                </a:lnTo>
                <a:lnTo>
                  <a:pt x="92796" y="171685"/>
                </a:lnTo>
                <a:lnTo>
                  <a:pt x="124220" y="144443"/>
                </a:lnTo>
                <a:lnTo>
                  <a:pt x="159522" y="119068"/>
                </a:lnTo>
                <a:lnTo>
                  <a:pt x="198446" y="95713"/>
                </a:lnTo>
                <a:lnTo>
                  <a:pt x="240738" y="74532"/>
                </a:lnTo>
                <a:lnTo>
                  <a:pt x="286141" y="55678"/>
                </a:lnTo>
                <a:lnTo>
                  <a:pt x="334400" y="39304"/>
                </a:lnTo>
                <a:lnTo>
                  <a:pt x="385260" y="25563"/>
                </a:lnTo>
                <a:lnTo>
                  <a:pt x="438466" y="14609"/>
                </a:lnTo>
                <a:lnTo>
                  <a:pt x="493761" y="6595"/>
                </a:lnTo>
                <a:lnTo>
                  <a:pt x="550891" y="1674"/>
                </a:lnTo>
                <a:lnTo>
                  <a:pt x="609599" y="0"/>
                </a:lnTo>
                <a:lnTo>
                  <a:pt x="668308" y="1674"/>
                </a:lnTo>
                <a:lnTo>
                  <a:pt x="725438" y="6595"/>
                </a:lnTo>
                <a:lnTo>
                  <a:pt x="780733" y="14609"/>
                </a:lnTo>
                <a:lnTo>
                  <a:pt x="833939" y="25563"/>
                </a:lnTo>
                <a:lnTo>
                  <a:pt x="884799" y="39304"/>
                </a:lnTo>
                <a:lnTo>
                  <a:pt x="933058" y="55678"/>
                </a:lnTo>
                <a:lnTo>
                  <a:pt x="978461" y="74532"/>
                </a:lnTo>
                <a:lnTo>
                  <a:pt x="1020753" y="95713"/>
                </a:lnTo>
                <a:lnTo>
                  <a:pt x="1059677" y="119068"/>
                </a:lnTo>
                <a:lnTo>
                  <a:pt x="1094979" y="144443"/>
                </a:lnTo>
                <a:lnTo>
                  <a:pt x="1126403" y="171685"/>
                </a:lnTo>
                <a:lnTo>
                  <a:pt x="1153693" y="200640"/>
                </a:lnTo>
                <a:lnTo>
                  <a:pt x="1176594" y="231156"/>
                </a:lnTo>
                <a:lnTo>
                  <a:pt x="1208207" y="296257"/>
                </a:lnTo>
                <a:lnTo>
                  <a:pt x="1219199" y="365759"/>
                </a:lnTo>
                <a:lnTo>
                  <a:pt x="1216409" y="400985"/>
                </a:lnTo>
                <a:lnTo>
                  <a:pt x="1194851" y="468439"/>
                </a:lnTo>
                <a:lnTo>
                  <a:pt x="1153693" y="530879"/>
                </a:lnTo>
                <a:lnTo>
                  <a:pt x="1126403" y="559834"/>
                </a:lnTo>
                <a:lnTo>
                  <a:pt x="1094979" y="587076"/>
                </a:lnTo>
                <a:lnTo>
                  <a:pt x="1059677" y="612451"/>
                </a:lnTo>
                <a:lnTo>
                  <a:pt x="1020753" y="635806"/>
                </a:lnTo>
                <a:lnTo>
                  <a:pt x="978461" y="656987"/>
                </a:lnTo>
                <a:lnTo>
                  <a:pt x="933058" y="675841"/>
                </a:lnTo>
                <a:lnTo>
                  <a:pt x="884799" y="692215"/>
                </a:lnTo>
                <a:lnTo>
                  <a:pt x="833939" y="705956"/>
                </a:lnTo>
                <a:lnTo>
                  <a:pt x="780733" y="716910"/>
                </a:lnTo>
                <a:lnTo>
                  <a:pt x="725438" y="724924"/>
                </a:lnTo>
                <a:lnTo>
                  <a:pt x="668308" y="729845"/>
                </a:lnTo>
                <a:lnTo>
                  <a:pt x="609599" y="731519"/>
                </a:lnTo>
                <a:lnTo>
                  <a:pt x="550891" y="729845"/>
                </a:lnTo>
                <a:lnTo>
                  <a:pt x="493761" y="724924"/>
                </a:lnTo>
                <a:lnTo>
                  <a:pt x="438466" y="716910"/>
                </a:lnTo>
                <a:lnTo>
                  <a:pt x="385260" y="705956"/>
                </a:lnTo>
                <a:lnTo>
                  <a:pt x="334400" y="692215"/>
                </a:lnTo>
                <a:lnTo>
                  <a:pt x="286141" y="675841"/>
                </a:lnTo>
                <a:lnTo>
                  <a:pt x="240738" y="656987"/>
                </a:lnTo>
                <a:lnTo>
                  <a:pt x="198446" y="635806"/>
                </a:lnTo>
                <a:lnTo>
                  <a:pt x="159522" y="612451"/>
                </a:lnTo>
                <a:lnTo>
                  <a:pt x="124220" y="587076"/>
                </a:lnTo>
                <a:lnTo>
                  <a:pt x="92796" y="559834"/>
                </a:lnTo>
                <a:lnTo>
                  <a:pt x="65506" y="530879"/>
                </a:lnTo>
                <a:lnTo>
                  <a:pt x="42605" y="500363"/>
                </a:lnTo>
                <a:lnTo>
                  <a:pt x="10991" y="435262"/>
                </a:lnTo>
                <a:lnTo>
                  <a:pt x="0" y="365759"/>
                </a:lnTo>
                <a:close/>
              </a:path>
            </a:pathLst>
          </a:custGeom>
          <a:ln w="4063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4959" y="1447800"/>
            <a:ext cx="2357120" cy="731520"/>
          </a:xfrm>
          <a:custGeom>
            <a:avLst/>
            <a:gdLst/>
            <a:ahLst/>
            <a:cxnLst/>
            <a:rect l="l" t="t" r="r" b="b"/>
            <a:pathLst>
              <a:path w="2357120" h="731519">
                <a:moveTo>
                  <a:pt x="0" y="365759"/>
                </a:moveTo>
                <a:lnTo>
                  <a:pt x="7929" y="323104"/>
                </a:lnTo>
                <a:lnTo>
                  <a:pt x="31126" y="281894"/>
                </a:lnTo>
                <a:lnTo>
                  <a:pt x="68708" y="242404"/>
                </a:lnTo>
                <a:lnTo>
                  <a:pt x="119790" y="204908"/>
                </a:lnTo>
                <a:lnTo>
                  <a:pt x="183487" y="169680"/>
                </a:lnTo>
                <a:lnTo>
                  <a:pt x="219790" y="153003"/>
                </a:lnTo>
                <a:lnTo>
                  <a:pt x="258916" y="136995"/>
                </a:lnTo>
                <a:lnTo>
                  <a:pt x="300753" y="121693"/>
                </a:lnTo>
                <a:lnTo>
                  <a:pt x="345192" y="107128"/>
                </a:lnTo>
                <a:lnTo>
                  <a:pt x="392121" y="93337"/>
                </a:lnTo>
                <a:lnTo>
                  <a:pt x="441431" y="80353"/>
                </a:lnTo>
                <a:lnTo>
                  <a:pt x="493010" y="68211"/>
                </a:lnTo>
                <a:lnTo>
                  <a:pt x="546748" y="56944"/>
                </a:lnTo>
                <a:lnTo>
                  <a:pt x="602534" y="46588"/>
                </a:lnTo>
                <a:lnTo>
                  <a:pt x="660259" y="37176"/>
                </a:lnTo>
                <a:lnTo>
                  <a:pt x="719811" y="28743"/>
                </a:lnTo>
                <a:lnTo>
                  <a:pt x="781080" y="21323"/>
                </a:lnTo>
                <a:lnTo>
                  <a:pt x="843955" y="14950"/>
                </a:lnTo>
                <a:lnTo>
                  <a:pt x="908327" y="9660"/>
                </a:lnTo>
                <a:lnTo>
                  <a:pt x="974083" y="5485"/>
                </a:lnTo>
                <a:lnTo>
                  <a:pt x="1041115" y="2460"/>
                </a:lnTo>
                <a:lnTo>
                  <a:pt x="1109310" y="620"/>
                </a:lnTo>
                <a:lnTo>
                  <a:pt x="1178559" y="0"/>
                </a:lnTo>
                <a:lnTo>
                  <a:pt x="1247809" y="620"/>
                </a:lnTo>
                <a:lnTo>
                  <a:pt x="1316005" y="2460"/>
                </a:lnTo>
                <a:lnTo>
                  <a:pt x="1383036" y="5485"/>
                </a:lnTo>
                <a:lnTo>
                  <a:pt x="1448793" y="9660"/>
                </a:lnTo>
                <a:lnTo>
                  <a:pt x="1513164" y="14950"/>
                </a:lnTo>
                <a:lnTo>
                  <a:pt x="1576039" y="21323"/>
                </a:lnTo>
                <a:lnTo>
                  <a:pt x="1637308" y="28743"/>
                </a:lnTo>
                <a:lnTo>
                  <a:pt x="1696861" y="37176"/>
                </a:lnTo>
                <a:lnTo>
                  <a:pt x="1754585" y="46588"/>
                </a:lnTo>
                <a:lnTo>
                  <a:pt x="1810372" y="56944"/>
                </a:lnTo>
                <a:lnTo>
                  <a:pt x="1864110" y="68211"/>
                </a:lnTo>
                <a:lnTo>
                  <a:pt x="1915689" y="80353"/>
                </a:lnTo>
                <a:lnTo>
                  <a:pt x="1964998" y="93337"/>
                </a:lnTo>
                <a:lnTo>
                  <a:pt x="2011927" y="107128"/>
                </a:lnTo>
                <a:lnTo>
                  <a:pt x="2056366" y="121693"/>
                </a:lnTo>
                <a:lnTo>
                  <a:pt x="2098203" y="136995"/>
                </a:lnTo>
                <a:lnTo>
                  <a:pt x="2137329" y="153003"/>
                </a:lnTo>
                <a:lnTo>
                  <a:pt x="2173632" y="169680"/>
                </a:lnTo>
                <a:lnTo>
                  <a:pt x="2237329" y="204908"/>
                </a:lnTo>
                <a:lnTo>
                  <a:pt x="2288411" y="242404"/>
                </a:lnTo>
                <a:lnTo>
                  <a:pt x="2325993" y="281894"/>
                </a:lnTo>
                <a:lnTo>
                  <a:pt x="2349190" y="323104"/>
                </a:lnTo>
                <a:lnTo>
                  <a:pt x="2357119" y="365759"/>
                </a:lnTo>
                <a:lnTo>
                  <a:pt x="2355119" y="387251"/>
                </a:lnTo>
                <a:lnTo>
                  <a:pt x="2339445" y="429218"/>
                </a:lnTo>
                <a:lnTo>
                  <a:pt x="2308945" y="469602"/>
                </a:lnTo>
                <a:lnTo>
                  <a:pt x="2264502" y="508130"/>
                </a:lnTo>
                <a:lnTo>
                  <a:pt x="2207002" y="544526"/>
                </a:lnTo>
                <a:lnTo>
                  <a:pt x="2137329" y="578516"/>
                </a:lnTo>
                <a:lnTo>
                  <a:pt x="2098203" y="594524"/>
                </a:lnTo>
                <a:lnTo>
                  <a:pt x="2056366" y="609826"/>
                </a:lnTo>
                <a:lnTo>
                  <a:pt x="2011927" y="624391"/>
                </a:lnTo>
                <a:lnTo>
                  <a:pt x="1964998" y="638182"/>
                </a:lnTo>
                <a:lnTo>
                  <a:pt x="1915689" y="651166"/>
                </a:lnTo>
                <a:lnTo>
                  <a:pt x="1864110" y="663308"/>
                </a:lnTo>
                <a:lnTo>
                  <a:pt x="1810372" y="674575"/>
                </a:lnTo>
                <a:lnTo>
                  <a:pt x="1754585" y="684931"/>
                </a:lnTo>
                <a:lnTo>
                  <a:pt x="1696861" y="694343"/>
                </a:lnTo>
                <a:lnTo>
                  <a:pt x="1637308" y="702776"/>
                </a:lnTo>
                <a:lnTo>
                  <a:pt x="1576039" y="710196"/>
                </a:lnTo>
                <a:lnTo>
                  <a:pt x="1513164" y="716569"/>
                </a:lnTo>
                <a:lnTo>
                  <a:pt x="1448793" y="721859"/>
                </a:lnTo>
                <a:lnTo>
                  <a:pt x="1383036" y="726034"/>
                </a:lnTo>
                <a:lnTo>
                  <a:pt x="1316005" y="729059"/>
                </a:lnTo>
                <a:lnTo>
                  <a:pt x="1247809" y="730899"/>
                </a:lnTo>
                <a:lnTo>
                  <a:pt x="1178559" y="731519"/>
                </a:lnTo>
                <a:lnTo>
                  <a:pt x="1109310" y="730899"/>
                </a:lnTo>
                <a:lnTo>
                  <a:pt x="1041115" y="729059"/>
                </a:lnTo>
                <a:lnTo>
                  <a:pt x="974083" y="726034"/>
                </a:lnTo>
                <a:lnTo>
                  <a:pt x="908327" y="721859"/>
                </a:lnTo>
                <a:lnTo>
                  <a:pt x="843955" y="716569"/>
                </a:lnTo>
                <a:lnTo>
                  <a:pt x="781080" y="710196"/>
                </a:lnTo>
                <a:lnTo>
                  <a:pt x="719811" y="702776"/>
                </a:lnTo>
                <a:lnTo>
                  <a:pt x="660259" y="694343"/>
                </a:lnTo>
                <a:lnTo>
                  <a:pt x="602534" y="684931"/>
                </a:lnTo>
                <a:lnTo>
                  <a:pt x="546748" y="674575"/>
                </a:lnTo>
                <a:lnTo>
                  <a:pt x="493010" y="663308"/>
                </a:lnTo>
                <a:lnTo>
                  <a:pt x="441431" y="651166"/>
                </a:lnTo>
                <a:lnTo>
                  <a:pt x="392121" y="638182"/>
                </a:lnTo>
                <a:lnTo>
                  <a:pt x="345192" y="624391"/>
                </a:lnTo>
                <a:lnTo>
                  <a:pt x="300753" y="609826"/>
                </a:lnTo>
                <a:lnTo>
                  <a:pt x="258916" y="594524"/>
                </a:lnTo>
                <a:lnTo>
                  <a:pt x="219790" y="578516"/>
                </a:lnTo>
                <a:lnTo>
                  <a:pt x="183487" y="561839"/>
                </a:lnTo>
                <a:lnTo>
                  <a:pt x="119790" y="526611"/>
                </a:lnTo>
                <a:lnTo>
                  <a:pt x="68708" y="489115"/>
                </a:lnTo>
                <a:lnTo>
                  <a:pt x="31126" y="449625"/>
                </a:lnTo>
                <a:lnTo>
                  <a:pt x="7929" y="408415"/>
                </a:lnTo>
                <a:lnTo>
                  <a:pt x="0" y="365759"/>
                </a:lnTo>
                <a:close/>
              </a:path>
            </a:pathLst>
          </a:custGeom>
          <a:ln w="4063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36559" y="3398520"/>
            <a:ext cx="1869439" cy="731520"/>
          </a:xfrm>
          <a:custGeom>
            <a:avLst/>
            <a:gdLst/>
            <a:ahLst/>
            <a:cxnLst/>
            <a:rect l="l" t="t" r="r" b="b"/>
            <a:pathLst>
              <a:path w="1869440" h="731520">
                <a:moveTo>
                  <a:pt x="0" y="365759"/>
                </a:moveTo>
                <a:lnTo>
                  <a:pt x="9282" y="314013"/>
                </a:lnTo>
                <a:lnTo>
                  <a:pt x="36285" y="264497"/>
                </a:lnTo>
                <a:lnTo>
                  <a:pt x="79743" y="217707"/>
                </a:lnTo>
                <a:lnTo>
                  <a:pt x="138392" y="174137"/>
                </a:lnTo>
                <a:lnTo>
                  <a:pt x="173017" y="153714"/>
                </a:lnTo>
                <a:lnTo>
                  <a:pt x="210966" y="134283"/>
                </a:lnTo>
                <a:lnTo>
                  <a:pt x="252079" y="115904"/>
                </a:lnTo>
                <a:lnTo>
                  <a:pt x="296199" y="98639"/>
                </a:lnTo>
                <a:lnTo>
                  <a:pt x="343167" y="82552"/>
                </a:lnTo>
                <a:lnTo>
                  <a:pt x="392825" y="67702"/>
                </a:lnTo>
                <a:lnTo>
                  <a:pt x="445016" y="54153"/>
                </a:lnTo>
                <a:lnTo>
                  <a:pt x="499581" y="41966"/>
                </a:lnTo>
                <a:lnTo>
                  <a:pt x="556362" y="31204"/>
                </a:lnTo>
                <a:lnTo>
                  <a:pt x="615200" y="21927"/>
                </a:lnTo>
                <a:lnTo>
                  <a:pt x="675937" y="14198"/>
                </a:lnTo>
                <a:lnTo>
                  <a:pt x="738416" y="8079"/>
                </a:lnTo>
                <a:lnTo>
                  <a:pt x="802479" y="3632"/>
                </a:lnTo>
                <a:lnTo>
                  <a:pt x="867966" y="918"/>
                </a:lnTo>
                <a:lnTo>
                  <a:pt x="934719" y="0"/>
                </a:lnTo>
                <a:lnTo>
                  <a:pt x="1001474" y="918"/>
                </a:lnTo>
                <a:lnTo>
                  <a:pt x="1066961" y="3632"/>
                </a:lnTo>
                <a:lnTo>
                  <a:pt x="1131024" y="8079"/>
                </a:lnTo>
                <a:lnTo>
                  <a:pt x="1193503" y="14198"/>
                </a:lnTo>
                <a:lnTo>
                  <a:pt x="1254241" y="21927"/>
                </a:lnTo>
                <a:lnTo>
                  <a:pt x="1313079" y="31204"/>
                </a:lnTo>
                <a:lnTo>
                  <a:pt x="1369859" y="41966"/>
                </a:lnTo>
                <a:lnTo>
                  <a:pt x="1424424" y="54153"/>
                </a:lnTo>
                <a:lnTo>
                  <a:pt x="1476615" y="67702"/>
                </a:lnTo>
                <a:lnTo>
                  <a:pt x="1526273" y="82552"/>
                </a:lnTo>
                <a:lnTo>
                  <a:pt x="1573242" y="98639"/>
                </a:lnTo>
                <a:lnTo>
                  <a:pt x="1617361" y="115904"/>
                </a:lnTo>
                <a:lnTo>
                  <a:pt x="1658474" y="134283"/>
                </a:lnTo>
                <a:lnTo>
                  <a:pt x="1696422" y="153714"/>
                </a:lnTo>
                <a:lnTo>
                  <a:pt x="1731048" y="174137"/>
                </a:lnTo>
                <a:lnTo>
                  <a:pt x="1789696" y="217707"/>
                </a:lnTo>
                <a:lnTo>
                  <a:pt x="1833154" y="264497"/>
                </a:lnTo>
                <a:lnTo>
                  <a:pt x="1860157" y="314013"/>
                </a:lnTo>
                <a:lnTo>
                  <a:pt x="1869439" y="365759"/>
                </a:lnTo>
                <a:lnTo>
                  <a:pt x="1867093" y="391881"/>
                </a:lnTo>
                <a:lnTo>
                  <a:pt x="1848792" y="442574"/>
                </a:lnTo>
                <a:lnTo>
                  <a:pt x="1813403" y="490789"/>
                </a:lnTo>
                <a:lnTo>
                  <a:pt x="1762191" y="536031"/>
                </a:lnTo>
                <a:lnTo>
                  <a:pt x="1696422" y="577805"/>
                </a:lnTo>
                <a:lnTo>
                  <a:pt x="1658474" y="597236"/>
                </a:lnTo>
                <a:lnTo>
                  <a:pt x="1617361" y="615615"/>
                </a:lnTo>
                <a:lnTo>
                  <a:pt x="1573242" y="632880"/>
                </a:lnTo>
                <a:lnTo>
                  <a:pt x="1526273" y="648967"/>
                </a:lnTo>
                <a:lnTo>
                  <a:pt x="1476615" y="663817"/>
                </a:lnTo>
                <a:lnTo>
                  <a:pt x="1424424" y="677366"/>
                </a:lnTo>
                <a:lnTo>
                  <a:pt x="1369859" y="689553"/>
                </a:lnTo>
                <a:lnTo>
                  <a:pt x="1313079" y="700315"/>
                </a:lnTo>
                <a:lnTo>
                  <a:pt x="1254241" y="709592"/>
                </a:lnTo>
                <a:lnTo>
                  <a:pt x="1193503" y="717321"/>
                </a:lnTo>
                <a:lnTo>
                  <a:pt x="1131024" y="723440"/>
                </a:lnTo>
                <a:lnTo>
                  <a:pt x="1066961" y="727887"/>
                </a:lnTo>
                <a:lnTo>
                  <a:pt x="1001474" y="730601"/>
                </a:lnTo>
                <a:lnTo>
                  <a:pt x="934719" y="731519"/>
                </a:lnTo>
                <a:lnTo>
                  <a:pt x="867966" y="730601"/>
                </a:lnTo>
                <a:lnTo>
                  <a:pt x="802479" y="727887"/>
                </a:lnTo>
                <a:lnTo>
                  <a:pt x="738416" y="723440"/>
                </a:lnTo>
                <a:lnTo>
                  <a:pt x="675937" y="717321"/>
                </a:lnTo>
                <a:lnTo>
                  <a:pt x="615200" y="709592"/>
                </a:lnTo>
                <a:lnTo>
                  <a:pt x="556362" y="700315"/>
                </a:lnTo>
                <a:lnTo>
                  <a:pt x="499581" y="689553"/>
                </a:lnTo>
                <a:lnTo>
                  <a:pt x="445016" y="677366"/>
                </a:lnTo>
                <a:lnTo>
                  <a:pt x="392825" y="663817"/>
                </a:lnTo>
                <a:lnTo>
                  <a:pt x="343167" y="648967"/>
                </a:lnTo>
                <a:lnTo>
                  <a:pt x="296199" y="632880"/>
                </a:lnTo>
                <a:lnTo>
                  <a:pt x="252079" y="615615"/>
                </a:lnTo>
                <a:lnTo>
                  <a:pt x="210966" y="597236"/>
                </a:lnTo>
                <a:lnTo>
                  <a:pt x="173017" y="577805"/>
                </a:lnTo>
                <a:lnTo>
                  <a:pt x="138392" y="557382"/>
                </a:lnTo>
                <a:lnTo>
                  <a:pt x="79743" y="513812"/>
                </a:lnTo>
                <a:lnTo>
                  <a:pt x="36285" y="467022"/>
                </a:lnTo>
                <a:lnTo>
                  <a:pt x="9282" y="417506"/>
                </a:lnTo>
                <a:lnTo>
                  <a:pt x="0" y="365759"/>
                </a:lnTo>
                <a:close/>
              </a:path>
            </a:pathLst>
          </a:custGeom>
          <a:ln w="4063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240" y="6812280"/>
            <a:ext cx="3312160" cy="42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1076" y="6433820"/>
            <a:ext cx="98044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5" dirty="0">
                <a:latin typeface="Times New Roman"/>
                <a:cs typeface="Times New Roman"/>
              </a:rPr>
              <a:t>Same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for: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2510" y="3911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40"/>
                </a:moveTo>
                <a:lnTo>
                  <a:pt x="243840" y="243840"/>
                </a:lnTo>
                <a:lnTo>
                  <a:pt x="243840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2510" y="3911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0"/>
                </a:moveTo>
                <a:lnTo>
                  <a:pt x="243839" y="0"/>
                </a:lnTo>
                <a:lnTo>
                  <a:pt x="24383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427" y="391159"/>
            <a:ext cx="9018905" cy="243840"/>
          </a:xfrm>
          <a:custGeom>
            <a:avLst/>
            <a:gdLst/>
            <a:ahLst/>
            <a:cxnLst/>
            <a:rect l="l" t="t" r="r" b="b"/>
            <a:pathLst>
              <a:path w="9018905" h="243840">
                <a:moveTo>
                  <a:pt x="0" y="243840"/>
                </a:moveTo>
                <a:lnTo>
                  <a:pt x="9018689" y="243840"/>
                </a:lnTo>
                <a:lnTo>
                  <a:pt x="9018689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427" y="391159"/>
            <a:ext cx="9018905" cy="243840"/>
          </a:xfrm>
          <a:custGeom>
            <a:avLst/>
            <a:gdLst/>
            <a:ahLst/>
            <a:cxnLst/>
            <a:rect l="l" t="t" r="r" b="b"/>
            <a:pathLst>
              <a:path w="9018905" h="243840">
                <a:moveTo>
                  <a:pt x="0" y="0"/>
                </a:moveTo>
                <a:lnTo>
                  <a:pt x="9018687" y="0"/>
                </a:lnTo>
                <a:lnTo>
                  <a:pt x="9018687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427" y="634996"/>
            <a:ext cx="9018905" cy="149225"/>
          </a:xfrm>
          <a:custGeom>
            <a:avLst/>
            <a:gdLst/>
            <a:ahLst/>
            <a:cxnLst/>
            <a:rect l="l" t="t" r="r" b="b"/>
            <a:pathLst>
              <a:path w="9018905" h="149225">
                <a:moveTo>
                  <a:pt x="0" y="149012"/>
                </a:moveTo>
                <a:lnTo>
                  <a:pt x="9018689" y="149012"/>
                </a:lnTo>
                <a:lnTo>
                  <a:pt x="9018689" y="0"/>
                </a:lnTo>
                <a:lnTo>
                  <a:pt x="0" y="0"/>
                </a:lnTo>
                <a:lnTo>
                  <a:pt x="0" y="149012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427" y="635000"/>
            <a:ext cx="9018905" cy="149225"/>
          </a:xfrm>
          <a:custGeom>
            <a:avLst/>
            <a:gdLst/>
            <a:ahLst/>
            <a:cxnLst/>
            <a:rect l="l" t="t" r="r" b="b"/>
            <a:pathLst>
              <a:path w="9018905" h="149225">
                <a:moveTo>
                  <a:pt x="0" y="0"/>
                </a:moveTo>
                <a:lnTo>
                  <a:pt x="9018687" y="0"/>
                </a:lnTo>
                <a:lnTo>
                  <a:pt x="9018687" y="149013"/>
                </a:lnTo>
                <a:lnTo>
                  <a:pt x="0" y="149013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72510" y="636692"/>
            <a:ext cx="243840" cy="146050"/>
          </a:xfrm>
          <a:custGeom>
            <a:avLst/>
            <a:gdLst/>
            <a:ahLst/>
            <a:cxnLst/>
            <a:rect l="l" t="t" r="r" b="b"/>
            <a:pathLst>
              <a:path w="243840" h="146050">
                <a:moveTo>
                  <a:pt x="0" y="145627"/>
                </a:moveTo>
                <a:lnTo>
                  <a:pt x="243840" y="145627"/>
                </a:lnTo>
                <a:lnTo>
                  <a:pt x="243840" y="0"/>
                </a:lnTo>
                <a:lnTo>
                  <a:pt x="0" y="0"/>
                </a:lnTo>
                <a:lnTo>
                  <a:pt x="0" y="145627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72510" y="636689"/>
            <a:ext cx="243840" cy="146050"/>
          </a:xfrm>
          <a:custGeom>
            <a:avLst/>
            <a:gdLst/>
            <a:ahLst/>
            <a:cxnLst/>
            <a:rect l="l" t="t" r="r" b="b"/>
            <a:pathLst>
              <a:path w="243840" h="146050">
                <a:moveTo>
                  <a:pt x="0" y="0"/>
                </a:moveTo>
                <a:lnTo>
                  <a:pt x="243839" y="0"/>
                </a:lnTo>
                <a:lnTo>
                  <a:pt x="243839" y="145626"/>
                </a:lnTo>
                <a:lnTo>
                  <a:pt x="0" y="145626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338709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PIC18</a:t>
            </a:r>
            <a:r>
              <a:rPr sz="4700" spc="-80" dirty="0"/>
              <a:t> </a:t>
            </a:r>
            <a:r>
              <a:rPr sz="4700" spc="-10" dirty="0"/>
              <a:t>Timers</a:t>
            </a:r>
            <a:endParaRPr sz="4700"/>
          </a:p>
        </p:txBody>
      </p:sp>
      <p:sp>
        <p:nvSpPr>
          <p:cNvPr id="11" name="object 11"/>
          <p:cNvSpPr txBox="1"/>
          <p:nvPr/>
        </p:nvSpPr>
        <p:spPr>
          <a:xfrm>
            <a:off x="806195" y="2157476"/>
            <a:ext cx="8576310" cy="44996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13715" marR="5080" indent="-501015">
              <a:lnSpc>
                <a:spcPts val="3240"/>
              </a:lnSpc>
              <a:spcBef>
                <a:spcPts val="480"/>
              </a:spcBef>
              <a:buClr>
                <a:srgbClr val="660000"/>
              </a:buClr>
              <a:buSzPct val="69491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950" spc="15" dirty="0">
                <a:latin typeface="Times New Roman"/>
                <a:cs typeface="Times New Roman"/>
              </a:rPr>
              <a:t>The PIC18 </a:t>
            </a:r>
            <a:r>
              <a:rPr sz="2950" spc="10" dirty="0">
                <a:latin typeface="Times New Roman"/>
                <a:cs typeface="Times New Roman"/>
              </a:rPr>
              <a:t>microcontroller have multiple </a:t>
            </a:r>
            <a:r>
              <a:rPr sz="2950" spc="5" dirty="0">
                <a:solidFill>
                  <a:srgbClr val="993300"/>
                </a:solidFill>
                <a:latin typeface="Times New Roman"/>
                <a:cs typeface="Times New Roman"/>
              </a:rPr>
              <a:t>timers</a:t>
            </a:r>
            <a:r>
              <a:rPr sz="2950" spc="5" dirty="0">
                <a:latin typeface="Times New Roman"/>
                <a:cs typeface="Times New Roman"/>
              </a:rPr>
              <a:t>, </a:t>
            </a:r>
            <a:r>
              <a:rPr sz="2950" spc="10" dirty="0">
                <a:latin typeface="Times New Roman"/>
                <a:cs typeface="Times New Roman"/>
              </a:rPr>
              <a:t>and  </a:t>
            </a:r>
            <a:r>
              <a:rPr sz="2950" spc="5" dirty="0">
                <a:latin typeface="Times New Roman"/>
                <a:cs typeface="Times New Roman"/>
              </a:rPr>
              <a:t>all </a:t>
            </a:r>
            <a:r>
              <a:rPr sz="2950" spc="10" dirty="0">
                <a:latin typeface="Times New Roman"/>
                <a:cs typeface="Times New Roman"/>
              </a:rPr>
              <a:t>of them are</a:t>
            </a:r>
            <a:r>
              <a:rPr sz="2950" spc="5" dirty="0">
                <a:latin typeface="Times New Roman"/>
                <a:cs typeface="Times New Roman"/>
              </a:rPr>
              <a:t> </a:t>
            </a:r>
            <a:r>
              <a:rPr sz="2950" spc="10" dirty="0">
                <a:solidFill>
                  <a:srgbClr val="FF0066"/>
                </a:solidFill>
                <a:latin typeface="Times New Roman"/>
                <a:cs typeface="Times New Roman"/>
              </a:rPr>
              <a:t>up-counters</a:t>
            </a:r>
            <a:r>
              <a:rPr sz="2950" spc="10" dirty="0">
                <a:latin typeface="Times New Roman"/>
                <a:cs typeface="Times New Roman"/>
              </a:rPr>
              <a:t>.</a:t>
            </a:r>
            <a:endParaRPr sz="295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340"/>
              </a:spcBef>
              <a:buClr>
                <a:srgbClr val="660000"/>
              </a:buClr>
              <a:buSzPct val="69491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950" spc="10" dirty="0">
                <a:latin typeface="Times New Roman"/>
                <a:cs typeface="Times New Roman"/>
              </a:rPr>
              <a:t>Timers are divided </a:t>
            </a:r>
            <a:r>
              <a:rPr sz="2950" spc="5" dirty="0">
                <a:latin typeface="Times New Roman"/>
                <a:cs typeface="Times New Roman"/>
              </a:rPr>
              <a:t>into </a:t>
            </a:r>
            <a:r>
              <a:rPr sz="2950" spc="10" dirty="0">
                <a:latin typeface="Times New Roman"/>
                <a:cs typeface="Times New Roman"/>
              </a:rPr>
              <a:t>two groups: </a:t>
            </a:r>
            <a:r>
              <a:rPr sz="2950" spc="10" dirty="0">
                <a:solidFill>
                  <a:srgbClr val="993300"/>
                </a:solidFill>
                <a:latin typeface="Times New Roman"/>
                <a:cs typeface="Times New Roman"/>
              </a:rPr>
              <a:t>8-bit and</a:t>
            </a:r>
            <a:r>
              <a:rPr sz="2950" spc="15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2950" spc="10" dirty="0">
                <a:solidFill>
                  <a:srgbClr val="993300"/>
                </a:solidFill>
                <a:latin typeface="Times New Roman"/>
                <a:cs typeface="Times New Roman"/>
              </a:rPr>
              <a:t>16-bit</a:t>
            </a:r>
            <a:endParaRPr sz="2950">
              <a:latin typeface="Times New Roman"/>
              <a:cs typeface="Times New Roman"/>
            </a:endParaRPr>
          </a:p>
          <a:p>
            <a:pPr marL="513715" marR="1539240" indent="-501015">
              <a:lnSpc>
                <a:spcPts val="3240"/>
              </a:lnSpc>
              <a:spcBef>
                <a:spcPts val="755"/>
              </a:spcBef>
              <a:buClr>
                <a:srgbClr val="660000"/>
              </a:buClr>
              <a:buSzPct val="69491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950" spc="10" dirty="0">
                <a:latin typeface="Times New Roman"/>
                <a:cs typeface="Times New Roman"/>
              </a:rPr>
              <a:t>Labeled </a:t>
            </a:r>
            <a:r>
              <a:rPr sz="2950" spc="5" dirty="0">
                <a:latin typeface="Times New Roman"/>
                <a:cs typeface="Times New Roman"/>
              </a:rPr>
              <a:t>as </a:t>
            </a:r>
            <a:r>
              <a:rPr sz="2950" spc="10" dirty="0">
                <a:latin typeface="Times New Roman"/>
                <a:cs typeface="Times New Roman"/>
              </a:rPr>
              <a:t>Timer0 </a:t>
            </a:r>
            <a:r>
              <a:rPr sz="2950" spc="5" dirty="0">
                <a:latin typeface="Times New Roman"/>
                <a:cs typeface="Times New Roman"/>
              </a:rPr>
              <a:t>to </a:t>
            </a:r>
            <a:r>
              <a:rPr sz="2950" spc="10" dirty="0">
                <a:latin typeface="Times New Roman"/>
                <a:cs typeface="Times New Roman"/>
              </a:rPr>
              <a:t>Timer3 or Timer4 </a:t>
            </a:r>
            <a:r>
              <a:rPr sz="2950" spc="5" dirty="0">
                <a:latin typeface="Times New Roman"/>
                <a:cs typeface="Times New Roman"/>
              </a:rPr>
              <a:t>(if  available)</a:t>
            </a:r>
            <a:endParaRPr sz="29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80"/>
              </a:spcBef>
              <a:buClr>
                <a:srgbClr val="999966"/>
              </a:buClr>
              <a:buSzPct val="74509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Timer0 </a:t>
            </a:r>
            <a:r>
              <a:rPr sz="2550" dirty="0">
                <a:latin typeface="Times New Roman"/>
                <a:cs typeface="Times New Roman"/>
              </a:rPr>
              <a:t>can </a:t>
            </a:r>
            <a:r>
              <a:rPr sz="2550" spc="5" dirty="0">
                <a:latin typeface="Times New Roman"/>
                <a:cs typeface="Times New Roman"/>
              </a:rPr>
              <a:t>be </a:t>
            </a:r>
            <a:r>
              <a:rPr sz="2550" dirty="0">
                <a:latin typeface="Times New Roman"/>
                <a:cs typeface="Times New Roman"/>
              </a:rPr>
              <a:t>set </a:t>
            </a:r>
            <a:r>
              <a:rPr sz="2550" spc="5" dirty="0">
                <a:latin typeface="Times New Roman"/>
                <a:cs typeface="Times New Roman"/>
              </a:rPr>
              <a:t>up </a:t>
            </a:r>
            <a:r>
              <a:rPr sz="2550" dirty="0">
                <a:latin typeface="Times New Roman"/>
                <a:cs typeface="Times New Roman"/>
              </a:rPr>
              <a:t>as an 8-bit </a:t>
            </a:r>
            <a:r>
              <a:rPr sz="2550" spc="5" dirty="0">
                <a:latin typeface="Times New Roman"/>
                <a:cs typeface="Times New Roman"/>
              </a:rPr>
              <a:t>or </a:t>
            </a:r>
            <a:r>
              <a:rPr sz="2550" dirty="0">
                <a:latin typeface="Times New Roman"/>
                <a:cs typeface="Times New Roman"/>
              </a:rPr>
              <a:t>16-bit</a:t>
            </a:r>
            <a:r>
              <a:rPr sz="2550" spc="-7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timer.</a:t>
            </a:r>
            <a:endParaRPr sz="25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00"/>
              </a:spcBef>
              <a:buClr>
                <a:srgbClr val="999966"/>
              </a:buClr>
              <a:buSzPct val="74509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Timer1 and Timer3 </a:t>
            </a:r>
            <a:r>
              <a:rPr sz="2550" dirty="0">
                <a:latin typeface="Times New Roman"/>
                <a:cs typeface="Times New Roman"/>
              </a:rPr>
              <a:t>are 16-bit</a:t>
            </a:r>
            <a:r>
              <a:rPr sz="2550" spc="-3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timers.</a:t>
            </a:r>
            <a:endParaRPr sz="25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25"/>
              </a:spcBef>
              <a:buClr>
                <a:srgbClr val="999966"/>
              </a:buClr>
              <a:buSzPct val="74509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550" dirty="0">
                <a:solidFill>
                  <a:srgbClr val="FF0066"/>
                </a:solidFill>
                <a:latin typeface="Times New Roman"/>
                <a:cs typeface="Times New Roman"/>
              </a:rPr>
              <a:t>Timer2 and Timer4 </a:t>
            </a:r>
            <a:r>
              <a:rPr sz="2550" dirty="0">
                <a:latin typeface="Times New Roman"/>
                <a:cs typeface="Times New Roman"/>
              </a:rPr>
              <a:t>(if </a:t>
            </a:r>
            <a:r>
              <a:rPr sz="2550" spc="-5" dirty="0">
                <a:latin typeface="Times New Roman"/>
                <a:cs typeface="Times New Roman"/>
              </a:rPr>
              <a:t>available) </a:t>
            </a:r>
            <a:r>
              <a:rPr sz="2550" dirty="0">
                <a:latin typeface="Times New Roman"/>
                <a:cs typeface="Times New Roman"/>
              </a:rPr>
              <a:t>are 8-bit</a:t>
            </a:r>
            <a:r>
              <a:rPr sz="2550" spc="-2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timers.</a:t>
            </a:r>
            <a:endParaRPr sz="2550">
              <a:latin typeface="Times New Roman"/>
              <a:cs typeface="Times New Roman"/>
            </a:endParaRPr>
          </a:p>
          <a:p>
            <a:pPr marL="513715" marR="881380" indent="-501015">
              <a:lnSpc>
                <a:spcPts val="3240"/>
              </a:lnSpc>
              <a:spcBef>
                <a:spcPts val="740"/>
              </a:spcBef>
              <a:buClr>
                <a:srgbClr val="660000"/>
              </a:buClr>
              <a:buSzPct val="69491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950" spc="10" dirty="0">
                <a:latin typeface="Times New Roman"/>
                <a:cs typeface="Times New Roman"/>
              </a:rPr>
              <a:t>Each </a:t>
            </a:r>
            <a:r>
              <a:rPr sz="2950" spc="5" dirty="0">
                <a:latin typeface="Times New Roman"/>
                <a:cs typeface="Times New Roman"/>
              </a:rPr>
              <a:t>timer associated </a:t>
            </a:r>
            <a:r>
              <a:rPr sz="2950" spc="10" dirty="0">
                <a:latin typeface="Times New Roman"/>
                <a:cs typeface="Times New Roman"/>
              </a:rPr>
              <a:t>with </a:t>
            </a:r>
            <a:r>
              <a:rPr sz="2950" dirty="0">
                <a:latin typeface="Times New Roman"/>
                <a:cs typeface="Times New Roman"/>
              </a:rPr>
              <a:t>its </a:t>
            </a:r>
            <a:r>
              <a:rPr sz="2950" spc="10" dirty="0">
                <a:latin typeface="Times New Roman"/>
                <a:cs typeface="Times New Roman"/>
              </a:rPr>
              <a:t>Special Function  </a:t>
            </a:r>
            <a:r>
              <a:rPr sz="2950" spc="5" dirty="0">
                <a:latin typeface="Times New Roman"/>
                <a:cs typeface="Times New Roman"/>
              </a:rPr>
              <a:t>Register </a:t>
            </a:r>
            <a:r>
              <a:rPr sz="2950" spc="15" dirty="0">
                <a:latin typeface="Times New Roman"/>
                <a:cs typeface="Times New Roman"/>
              </a:rPr>
              <a:t>(SFR): </a:t>
            </a:r>
            <a:r>
              <a:rPr sz="2950" spc="20" dirty="0">
                <a:solidFill>
                  <a:srgbClr val="3333FF"/>
                </a:solidFill>
                <a:latin typeface="Times New Roman"/>
                <a:cs typeface="Times New Roman"/>
              </a:rPr>
              <a:t>T0CON-T3CON </a:t>
            </a:r>
            <a:r>
              <a:rPr sz="2950" spc="10" dirty="0">
                <a:solidFill>
                  <a:srgbClr val="3333FF"/>
                </a:solidFill>
                <a:latin typeface="Times New Roman"/>
                <a:cs typeface="Times New Roman"/>
              </a:rPr>
              <a:t>or</a:t>
            </a:r>
            <a:r>
              <a:rPr sz="2950" spc="-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950" spc="20" dirty="0">
                <a:solidFill>
                  <a:srgbClr val="3333FF"/>
                </a:solidFill>
                <a:latin typeface="Times New Roman"/>
                <a:cs typeface="Times New Roman"/>
              </a:rPr>
              <a:t>T4CON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30159" y="228600"/>
            <a:ext cx="2275840" cy="2021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5273040" y="2179320"/>
            <a:ext cx="4632960" cy="196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3040" y="4699000"/>
            <a:ext cx="4632960" cy="2250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7792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</a:t>
            </a:r>
            <a:r>
              <a:rPr sz="4700" spc="-5" dirty="0"/>
              <a:t>i</a:t>
            </a:r>
            <a:r>
              <a:rPr sz="4700" spc="-10" dirty="0"/>
              <a:t>mer0</a:t>
            </a:r>
            <a:endParaRPr sz="4700"/>
          </a:p>
        </p:txBody>
      </p:sp>
      <p:sp>
        <p:nvSpPr>
          <p:cNvPr id="6" name="object 6"/>
          <p:cNvSpPr txBox="1"/>
          <p:nvPr/>
        </p:nvSpPr>
        <p:spPr>
          <a:xfrm>
            <a:off x="8432965" y="2206244"/>
            <a:ext cx="13785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" dirty="0">
                <a:latin typeface="Times New Roman"/>
                <a:cs typeface="Times New Roman"/>
              </a:rPr>
              <a:t>Timer0 </a:t>
            </a:r>
            <a:r>
              <a:rPr sz="1900" spc="5" dirty="0">
                <a:latin typeface="Times New Roman"/>
                <a:cs typeface="Times New Roman"/>
              </a:rPr>
              <a:t>8-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bit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2005" y="4318508"/>
            <a:ext cx="143954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" dirty="0">
                <a:latin typeface="Times New Roman"/>
                <a:cs typeface="Times New Roman"/>
              </a:rPr>
              <a:t>Timer0</a:t>
            </a:r>
            <a:r>
              <a:rPr sz="1900" spc="41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16-bit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800" y="2179320"/>
            <a:ext cx="4389120" cy="169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9795" y="3830827"/>
            <a:ext cx="4596130" cy="3117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20"/>
              </a:spcBef>
            </a:pPr>
            <a:r>
              <a:rPr sz="1900" spc="-5" dirty="0">
                <a:latin typeface="Times New Roman"/>
                <a:cs typeface="Times New Roman"/>
              </a:rPr>
              <a:t>Timer0 </a:t>
            </a:r>
            <a:r>
              <a:rPr sz="1900" spc="5" dirty="0">
                <a:latin typeface="Times New Roman"/>
                <a:cs typeface="Times New Roman"/>
              </a:rPr>
              <a:t>Control Register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(T0CON)</a:t>
            </a:r>
            <a:endParaRPr sz="19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spcBef>
                <a:spcPts val="1565"/>
              </a:spcBef>
              <a:buAutoNum type="arabicPeriod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Can be set up as an 8-bit or 16-bit timer</a:t>
            </a:r>
            <a:endParaRPr sz="17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Has eight options of pre-scale values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(Divides)</a:t>
            </a:r>
            <a:endParaRPr sz="17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Can run on internal clock source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(instruction</a:t>
            </a:r>
            <a:endParaRPr sz="1700">
              <a:latin typeface="Times New Roman"/>
              <a:cs typeface="Times New Roman"/>
            </a:endParaRPr>
          </a:p>
          <a:p>
            <a:pPr marL="378460" marR="671195">
              <a:lnSpc>
                <a:spcPct val="100000"/>
              </a:lnSpc>
              <a:spcBef>
                <a:spcPts val="25"/>
              </a:spcBef>
            </a:pPr>
            <a:r>
              <a:rPr sz="1700" dirty="0">
                <a:latin typeface="Times New Roman"/>
                <a:cs typeface="Times New Roman"/>
              </a:rPr>
              <a:t>cycle) or external clock connected to pin  </a:t>
            </a:r>
            <a:r>
              <a:rPr sz="1700" spc="-5" dirty="0">
                <a:solidFill>
                  <a:srgbClr val="993300"/>
                </a:solidFill>
                <a:latin typeface="Times New Roman"/>
                <a:cs typeface="Times New Roman"/>
              </a:rPr>
              <a:t>RA4/T0CK1</a:t>
            </a:r>
            <a:endParaRPr sz="17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buAutoNum type="arabicPeriod" startAt="4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Generates an interrupt or sets a flag when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</a:t>
            </a:r>
            <a:endParaRPr sz="1700">
              <a:latin typeface="Times New Roman"/>
              <a:cs typeface="Times New Roman"/>
            </a:endParaRPr>
          </a:p>
          <a:p>
            <a:pPr marL="378460" marR="5080">
              <a:lnSpc>
                <a:spcPct val="100000"/>
              </a:lnSpc>
              <a:spcBef>
                <a:spcPts val="25"/>
              </a:spcBef>
            </a:pPr>
            <a:r>
              <a:rPr sz="1700" dirty="0">
                <a:latin typeface="Times New Roman"/>
                <a:cs typeface="Times New Roman"/>
              </a:rPr>
              <a:t>overflows from </a:t>
            </a:r>
            <a:r>
              <a:rPr sz="1700" spc="-5" dirty="0">
                <a:latin typeface="Times New Roman"/>
                <a:cs typeface="Times New Roman"/>
              </a:rPr>
              <a:t>FFH </a:t>
            </a:r>
            <a:r>
              <a:rPr sz="1700" dirty="0">
                <a:latin typeface="Times New Roman"/>
                <a:cs typeface="Times New Roman"/>
              </a:rPr>
              <a:t>to 00 in the 8-bit mode and  from </a:t>
            </a:r>
            <a:r>
              <a:rPr sz="1700" spc="-5" dirty="0">
                <a:latin typeface="Times New Roman"/>
                <a:cs typeface="Times New Roman"/>
              </a:rPr>
              <a:t>FFFFH </a:t>
            </a:r>
            <a:r>
              <a:rPr sz="1700" dirty="0">
                <a:latin typeface="Times New Roman"/>
                <a:cs typeface="Times New Roman"/>
              </a:rPr>
              <a:t>to 0000 in the 16-bit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mode</a:t>
            </a:r>
            <a:endParaRPr sz="1700">
              <a:latin typeface="Times New Roman"/>
              <a:cs typeface="Times New Roman"/>
            </a:endParaRPr>
          </a:p>
          <a:p>
            <a:pPr marL="378460" marR="339725" indent="-365760">
              <a:lnSpc>
                <a:spcPts val="2060"/>
              </a:lnSpc>
              <a:spcBef>
                <a:spcPts val="50"/>
              </a:spcBef>
              <a:buAutoNum type="arabicPeriod" startAt="5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Can be set up on either rising edge or falling  edge when an external clock 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used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17840" y="5024120"/>
            <a:ext cx="406400" cy="243840"/>
          </a:xfrm>
          <a:custGeom>
            <a:avLst/>
            <a:gdLst/>
            <a:ahLst/>
            <a:cxnLst/>
            <a:rect l="l" t="t" r="r" b="b"/>
            <a:pathLst>
              <a:path w="406400" h="243839">
                <a:moveTo>
                  <a:pt x="0" y="0"/>
                </a:moveTo>
                <a:lnTo>
                  <a:pt x="406399" y="0"/>
                </a:lnTo>
                <a:lnTo>
                  <a:pt x="4063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5519" y="5918200"/>
            <a:ext cx="406400" cy="243840"/>
          </a:xfrm>
          <a:custGeom>
            <a:avLst/>
            <a:gdLst/>
            <a:ahLst/>
            <a:cxnLst/>
            <a:rect l="l" t="t" r="r" b="b"/>
            <a:pathLst>
              <a:path w="406400" h="243839">
                <a:moveTo>
                  <a:pt x="0" y="0"/>
                </a:moveTo>
                <a:lnTo>
                  <a:pt x="406399" y="0"/>
                </a:lnTo>
                <a:lnTo>
                  <a:pt x="4063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24240" y="2585720"/>
            <a:ext cx="406400" cy="243840"/>
          </a:xfrm>
          <a:custGeom>
            <a:avLst/>
            <a:gdLst/>
            <a:ahLst/>
            <a:cxnLst/>
            <a:rect l="l" t="t" r="r" b="b"/>
            <a:pathLst>
              <a:path w="406400" h="243839">
                <a:moveTo>
                  <a:pt x="0" y="0"/>
                </a:moveTo>
                <a:lnTo>
                  <a:pt x="406399" y="0"/>
                </a:lnTo>
                <a:lnTo>
                  <a:pt x="4063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2400" y="7218680"/>
            <a:ext cx="5039360" cy="325120"/>
          </a:xfrm>
          <a:prstGeom prst="rect">
            <a:avLst/>
          </a:prstGeom>
          <a:solidFill>
            <a:srgbClr val="CCCC00"/>
          </a:solidFill>
          <a:ln w="10159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30275">
              <a:lnSpc>
                <a:spcPct val="100000"/>
              </a:lnSpc>
              <a:spcBef>
                <a:spcPts val="80"/>
              </a:spcBef>
            </a:pPr>
            <a:r>
              <a:rPr sz="1900" spc="5" dirty="0">
                <a:latin typeface="Times New Roman"/>
                <a:cs typeface="Times New Roman"/>
              </a:rPr>
              <a:t>Instruction cycle </a:t>
            </a:r>
            <a:r>
              <a:rPr sz="1900" spc="10" dirty="0">
                <a:latin typeface="Times New Roman"/>
                <a:cs typeface="Times New Roman"/>
              </a:rPr>
              <a:t>= 4 </a:t>
            </a:r>
            <a:r>
              <a:rPr sz="1900" spc="5" dirty="0">
                <a:latin typeface="Times New Roman"/>
                <a:cs typeface="Times New Roman"/>
              </a:rPr>
              <a:t>clock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cycle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9138" y="1756422"/>
            <a:ext cx="4682490" cy="295910"/>
          </a:xfrm>
          <a:prstGeom prst="rect">
            <a:avLst/>
          </a:prstGeom>
          <a:solidFill>
            <a:srgbClr val="FFD3D3"/>
          </a:solidFill>
        </p:spPr>
        <p:txBody>
          <a:bodyPr vert="horz" wrap="square" lIns="0" tIns="444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50"/>
              </a:spcBef>
            </a:pPr>
            <a:r>
              <a:rPr sz="1250" spc="10" dirty="0">
                <a:latin typeface="Times New Roman"/>
                <a:cs typeface="Times New Roman"/>
              </a:rPr>
              <a:t>Note: </a:t>
            </a:r>
            <a:r>
              <a:rPr sz="1250" spc="15" dirty="0">
                <a:latin typeface="Times New Roman"/>
                <a:cs typeface="Times New Roman"/>
              </a:rPr>
              <a:t>TMR </a:t>
            </a:r>
            <a:r>
              <a:rPr sz="1250" spc="10" dirty="0">
                <a:latin typeface="Times New Roman"/>
                <a:cs typeface="Times New Roman"/>
              </a:rPr>
              <a:t>Flags are </a:t>
            </a:r>
            <a:r>
              <a:rPr sz="1250" spc="5" dirty="0">
                <a:latin typeface="Times New Roman"/>
                <a:cs typeface="Times New Roman"/>
              </a:rPr>
              <a:t>set </a:t>
            </a:r>
            <a:r>
              <a:rPr sz="1250" spc="10" dirty="0">
                <a:latin typeface="Times New Roman"/>
                <a:cs typeface="Times New Roman"/>
              </a:rPr>
              <a:t>when the counter </a:t>
            </a:r>
            <a:r>
              <a:rPr sz="1250" spc="5" dirty="0">
                <a:latin typeface="Times New Roman"/>
                <a:cs typeface="Times New Roman"/>
              </a:rPr>
              <a:t>reg. </a:t>
            </a:r>
            <a:r>
              <a:rPr sz="1250" spc="10" dirty="0">
                <a:latin typeface="Times New Roman"/>
                <a:cs typeface="Times New Roman"/>
              </a:rPr>
              <a:t>has reached </a:t>
            </a:r>
            <a:r>
              <a:rPr sz="1250" spc="5" dirty="0">
                <a:latin typeface="Times New Roman"/>
                <a:cs typeface="Times New Roman"/>
              </a:rPr>
              <a:t>it</a:t>
            </a:r>
            <a:r>
              <a:rPr sz="1250" spc="-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max.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10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26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A9A700"/>
                  </a:solidFill>
                </a:uFill>
              </a:rPr>
              <a:t>PIC18F452/4520 </a:t>
            </a:r>
            <a:r>
              <a:rPr u="heavy" spc="440" dirty="0">
                <a:uFill>
                  <a:solidFill>
                    <a:srgbClr val="A9A700"/>
                  </a:solidFill>
                </a:uFill>
              </a:rPr>
              <a:t>I/O </a:t>
            </a:r>
            <a:r>
              <a:rPr u="heavy" spc="5" dirty="0">
                <a:uFill>
                  <a:solidFill>
                    <a:srgbClr val="A9A700"/>
                  </a:solidFill>
                </a:uFill>
              </a:rPr>
              <a:t>Ports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(3 </a:t>
            </a:r>
            <a:r>
              <a:rPr sz="3200" u="heavy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of</a:t>
            </a:r>
            <a:r>
              <a:rPr sz="3200" u="heavy" spc="-33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5)	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93139" y="2013966"/>
            <a:ext cx="7960359" cy="20554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100" spc="-940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2100" spc="95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Internal block diagram of PORTB</a:t>
            </a:r>
            <a:r>
              <a:rPr sz="2800" spc="4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includes:</a:t>
            </a:r>
            <a:endParaRPr sz="2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1800" spc="-675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800" spc="225" dirty="0">
                <a:solidFill>
                  <a:srgbClr val="9999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Verdana"/>
                <a:cs typeface="Verdana"/>
              </a:rPr>
              <a:t>Three </a:t>
            </a:r>
            <a:r>
              <a:rPr sz="2400" spc="-5" dirty="0">
                <a:latin typeface="Verdana"/>
                <a:cs typeface="Verdana"/>
              </a:rPr>
              <a:t>internal </a:t>
            </a:r>
            <a:r>
              <a:rPr sz="2400" dirty="0">
                <a:latin typeface="Verdana"/>
                <a:cs typeface="Verdana"/>
              </a:rPr>
              <a:t>D </a:t>
            </a:r>
            <a:r>
              <a:rPr sz="2400" spc="-5" dirty="0">
                <a:latin typeface="Verdana"/>
                <a:cs typeface="Verdana"/>
              </a:rPr>
              <a:t>flip-flops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(latches)</a:t>
            </a:r>
            <a:endParaRPr sz="24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525"/>
              </a:spcBef>
            </a:pPr>
            <a:r>
              <a:rPr sz="1300" spc="-580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300" spc="85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Data latch to output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1300" spc="-580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300" spc="85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Verdana"/>
                <a:cs typeface="Verdana"/>
              </a:rPr>
              <a:t>TRIS </a:t>
            </a:r>
            <a:r>
              <a:rPr sz="2000" spc="-5" dirty="0">
                <a:latin typeface="Verdana"/>
                <a:cs typeface="Verdana"/>
              </a:rPr>
              <a:t>latch to setup data direction</a:t>
            </a:r>
            <a:endParaRPr sz="2000">
              <a:latin typeface="Verdana"/>
              <a:cs typeface="Verdana"/>
            </a:endParaRPr>
          </a:p>
          <a:p>
            <a:pPr marL="926465">
              <a:lnSpc>
                <a:spcPct val="100000"/>
              </a:lnSpc>
              <a:spcBef>
                <a:spcPts val="500"/>
              </a:spcBef>
            </a:pPr>
            <a:r>
              <a:rPr sz="1300" spc="-580" dirty="0">
                <a:solidFill>
                  <a:srgbClr val="99CC00"/>
                </a:solidFill>
                <a:latin typeface="Wingdings"/>
                <a:cs typeface="Wingdings"/>
              </a:rPr>
              <a:t></a:t>
            </a:r>
            <a:r>
              <a:rPr sz="1300" spc="85" dirty="0">
                <a:solidFill>
                  <a:srgbClr val="99CC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Verdana"/>
                <a:cs typeface="Verdana"/>
              </a:rPr>
              <a:t>Input latch for input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data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5273040" y="2179320"/>
            <a:ext cx="4632960" cy="196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3040" y="4699000"/>
            <a:ext cx="4632960" cy="2250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7792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</a:t>
            </a:r>
            <a:r>
              <a:rPr sz="4700" spc="-5" dirty="0"/>
              <a:t>i</a:t>
            </a:r>
            <a:r>
              <a:rPr sz="4700" spc="-10" dirty="0"/>
              <a:t>mer0</a:t>
            </a:r>
            <a:endParaRPr sz="4700"/>
          </a:p>
        </p:txBody>
      </p:sp>
      <p:sp>
        <p:nvSpPr>
          <p:cNvPr id="6" name="object 6"/>
          <p:cNvSpPr txBox="1"/>
          <p:nvPr/>
        </p:nvSpPr>
        <p:spPr>
          <a:xfrm>
            <a:off x="8432965" y="2206244"/>
            <a:ext cx="13785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" dirty="0">
                <a:latin typeface="Times New Roman"/>
                <a:cs typeface="Times New Roman"/>
              </a:rPr>
              <a:t>Timer0 </a:t>
            </a:r>
            <a:r>
              <a:rPr sz="1900" spc="5" dirty="0">
                <a:latin typeface="Times New Roman"/>
                <a:cs typeface="Times New Roman"/>
              </a:rPr>
              <a:t>8-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bit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2005" y="4318508"/>
            <a:ext cx="143954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" dirty="0">
                <a:latin typeface="Times New Roman"/>
                <a:cs typeface="Times New Roman"/>
              </a:rPr>
              <a:t>Timer0</a:t>
            </a:r>
            <a:r>
              <a:rPr sz="1900" spc="41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16-bit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800" y="2179320"/>
            <a:ext cx="4389120" cy="169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9795" y="3830827"/>
            <a:ext cx="4596130" cy="3117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20"/>
              </a:spcBef>
            </a:pPr>
            <a:r>
              <a:rPr sz="1900" spc="-5" dirty="0">
                <a:latin typeface="Times New Roman"/>
                <a:cs typeface="Times New Roman"/>
              </a:rPr>
              <a:t>Timer0 </a:t>
            </a:r>
            <a:r>
              <a:rPr sz="1900" spc="5" dirty="0">
                <a:latin typeface="Times New Roman"/>
                <a:cs typeface="Times New Roman"/>
              </a:rPr>
              <a:t>Control Register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(T0CON)</a:t>
            </a:r>
            <a:endParaRPr sz="19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spcBef>
                <a:spcPts val="1565"/>
              </a:spcBef>
              <a:buAutoNum type="arabicPeriod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Can be set up as an 8-bit or 16-bit timer</a:t>
            </a:r>
            <a:endParaRPr sz="17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Has eight options of pre-scale values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(Divides)</a:t>
            </a:r>
            <a:endParaRPr sz="17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buAutoNum type="arabicPeriod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Can run on internal clock source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(instruction</a:t>
            </a:r>
            <a:endParaRPr sz="1700">
              <a:latin typeface="Times New Roman"/>
              <a:cs typeface="Times New Roman"/>
            </a:endParaRPr>
          </a:p>
          <a:p>
            <a:pPr marL="378460" marR="671195">
              <a:lnSpc>
                <a:spcPct val="100000"/>
              </a:lnSpc>
              <a:spcBef>
                <a:spcPts val="25"/>
              </a:spcBef>
            </a:pPr>
            <a:r>
              <a:rPr sz="1700" dirty="0">
                <a:latin typeface="Times New Roman"/>
                <a:cs typeface="Times New Roman"/>
              </a:rPr>
              <a:t>cycle) or external clock connected to pin  </a:t>
            </a:r>
            <a:r>
              <a:rPr sz="1700" spc="-5" dirty="0">
                <a:solidFill>
                  <a:srgbClr val="993300"/>
                </a:solidFill>
                <a:latin typeface="Times New Roman"/>
                <a:cs typeface="Times New Roman"/>
              </a:rPr>
              <a:t>RA4/T0CK1</a:t>
            </a:r>
            <a:endParaRPr sz="1700">
              <a:latin typeface="Times New Roman"/>
              <a:cs typeface="Times New Roman"/>
            </a:endParaRPr>
          </a:p>
          <a:p>
            <a:pPr marL="378460" indent="-365760">
              <a:lnSpc>
                <a:spcPct val="100000"/>
              </a:lnSpc>
              <a:buAutoNum type="arabicPeriod" startAt="4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Generates an interrupt or sets a flag when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</a:t>
            </a:r>
            <a:endParaRPr sz="1700">
              <a:latin typeface="Times New Roman"/>
              <a:cs typeface="Times New Roman"/>
            </a:endParaRPr>
          </a:p>
          <a:p>
            <a:pPr marL="378460" marR="5080">
              <a:lnSpc>
                <a:spcPct val="100000"/>
              </a:lnSpc>
              <a:spcBef>
                <a:spcPts val="25"/>
              </a:spcBef>
            </a:pPr>
            <a:r>
              <a:rPr sz="1700" dirty="0">
                <a:latin typeface="Times New Roman"/>
                <a:cs typeface="Times New Roman"/>
              </a:rPr>
              <a:t>overflows from </a:t>
            </a:r>
            <a:r>
              <a:rPr sz="1700" spc="-5" dirty="0">
                <a:latin typeface="Times New Roman"/>
                <a:cs typeface="Times New Roman"/>
              </a:rPr>
              <a:t>FFH </a:t>
            </a:r>
            <a:r>
              <a:rPr sz="1700" dirty="0">
                <a:latin typeface="Times New Roman"/>
                <a:cs typeface="Times New Roman"/>
              </a:rPr>
              <a:t>to 00 in the 8-bit mode and  from </a:t>
            </a:r>
            <a:r>
              <a:rPr sz="1700" spc="-5" dirty="0">
                <a:latin typeface="Times New Roman"/>
                <a:cs typeface="Times New Roman"/>
              </a:rPr>
              <a:t>FFFFH </a:t>
            </a:r>
            <a:r>
              <a:rPr sz="1700" dirty="0">
                <a:latin typeface="Times New Roman"/>
                <a:cs typeface="Times New Roman"/>
              </a:rPr>
              <a:t>to 0000 in the 16-bit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mode</a:t>
            </a:r>
            <a:endParaRPr sz="1700">
              <a:latin typeface="Times New Roman"/>
              <a:cs typeface="Times New Roman"/>
            </a:endParaRPr>
          </a:p>
          <a:p>
            <a:pPr marL="378460" marR="339725" indent="-365760">
              <a:lnSpc>
                <a:spcPts val="2060"/>
              </a:lnSpc>
              <a:spcBef>
                <a:spcPts val="50"/>
              </a:spcBef>
              <a:buAutoNum type="arabicPeriod" startAt="5"/>
              <a:tabLst>
                <a:tab pos="377825" algn="l"/>
                <a:tab pos="378460" algn="l"/>
              </a:tabLst>
            </a:pPr>
            <a:r>
              <a:rPr sz="1700" dirty="0">
                <a:latin typeface="Times New Roman"/>
                <a:cs typeface="Times New Roman"/>
              </a:rPr>
              <a:t>Can be set up on either rising edge or falling  edge when an external clock 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used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17840" y="5024120"/>
            <a:ext cx="406400" cy="243840"/>
          </a:xfrm>
          <a:custGeom>
            <a:avLst/>
            <a:gdLst/>
            <a:ahLst/>
            <a:cxnLst/>
            <a:rect l="l" t="t" r="r" b="b"/>
            <a:pathLst>
              <a:path w="406400" h="243839">
                <a:moveTo>
                  <a:pt x="0" y="0"/>
                </a:moveTo>
                <a:lnTo>
                  <a:pt x="406399" y="0"/>
                </a:lnTo>
                <a:lnTo>
                  <a:pt x="4063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5519" y="5918200"/>
            <a:ext cx="406400" cy="243840"/>
          </a:xfrm>
          <a:custGeom>
            <a:avLst/>
            <a:gdLst/>
            <a:ahLst/>
            <a:cxnLst/>
            <a:rect l="l" t="t" r="r" b="b"/>
            <a:pathLst>
              <a:path w="406400" h="243839">
                <a:moveTo>
                  <a:pt x="0" y="0"/>
                </a:moveTo>
                <a:lnTo>
                  <a:pt x="406399" y="0"/>
                </a:lnTo>
                <a:lnTo>
                  <a:pt x="4063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24240" y="2585720"/>
            <a:ext cx="406400" cy="243840"/>
          </a:xfrm>
          <a:custGeom>
            <a:avLst/>
            <a:gdLst/>
            <a:ahLst/>
            <a:cxnLst/>
            <a:rect l="l" t="t" r="r" b="b"/>
            <a:pathLst>
              <a:path w="406400" h="243839">
                <a:moveTo>
                  <a:pt x="0" y="0"/>
                </a:moveTo>
                <a:lnTo>
                  <a:pt x="406399" y="0"/>
                </a:lnTo>
                <a:lnTo>
                  <a:pt x="4063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2400" y="7218680"/>
            <a:ext cx="5039360" cy="325120"/>
          </a:xfrm>
          <a:prstGeom prst="rect">
            <a:avLst/>
          </a:prstGeom>
          <a:solidFill>
            <a:srgbClr val="CCCC00"/>
          </a:solidFill>
          <a:ln w="10159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30275">
              <a:lnSpc>
                <a:spcPct val="100000"/>
              </a:lnSpc>
              <a:spcBef>
                <a:spcPts val="80"/>
              </a:spcBef>
            </a:pPr>
            <a:r>
              <a:rPr sz="1900" spc="5" dirty="0">
                <a:latin typeface="Times New Roman"/>
                <a:cs typeface="Times New Roman"/>
              </a:rPr>
              <a:t>Instruction cycle </a:t>
            </a:r>
            <a:r>
              <a:rPr sz="1900" spc="10" dirty="0">
                <a:latin typeface="Times New Roman"/>
                <a:cs typeface="Times New Roman"/>
              </a:rPr>
              <a:t>= 4 </a:t>
            </a:r>
            <a:r>
              <a:rPr sz="1900" spc="5" dirty="0">
                <a:latin typeface="Times New Roman"/>
                <a:cs typeface="Times New Roman"/>
              </a:rPr>
              <a:t>clock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cycle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4959" y="3235960"/>
            <a:ext cx="1706880" cy="406400"/>
          </a:xfrm>
          <a:custGeom>
            <a:avLst/>
            <a:gdLst/>
            <a:ahLst/>
            <a:cxnLst/>
            <a:rect l="l" t="t" r="r" b="b"/>
            <a:pathLst>
              <a:path w="1706880" h="406400">
                <a:moveTo>
                  <a:pt x="0" y="203199"/>
                </a:moveTo>
                <a:lnTo>
                  <a:pt x="27425" y="151904"/>
                </a:lnTo>
                <a:lnTo>
                  <a:pt x="74046" y="120287"/>
                </a:lnTo>
                <a:lnTo>
                  <a:pt x="140946" y="91301"/>
                </a:lnTo>
                <a:lnTo>
                  <a:pt x="181360" y="77949"/>
                </a:lnTo>
                <a:lnTo>
                  <a:pt x="226076" y="65437"/>
                </a:lnTo>
                <a:lnTo>
                  <a:pt x="274836" y="53827"/>
                </a:lnTo>
                <a:lnTo>
                  <a:pt x="327386" y="43181"/>
                </a:lnTo>
                <a:lnTo>
                  <a:pt x="383468" y="33558"/>
                </a:lnTo>
                <a:lnTo>
                  <a:pt x="442826" y="25021"/>
                </a:lnTo>
                <a:lnTo>
                  <a:pt x="505205" y="17630"/>
                </a:lnTo>
                <a:lnTo>
                  <a:pt x="570349" y="11445"/>
                </a:lnTo>
                <a:lnTo>
                  <a:pt x="638000" y="6529"/>
                </a:lnTo>
                <a:lnTo>
                  <a:pt x="707903" y="2942"/>
                </a:lnTo>
                <a:lnTo>
                  <a:pt x="779801" y="745"/>
                </a:lnTo>
                <a:lnTo>
                  <a:pt x="853439" y="0"/>
                </a:lnTo>
                <a:lnTo>
                  <a:pt x="927077" y="745"/>
                </a:lnTo>
                <a:lnTo>
                  <a:pt x="998975" y="2942"/>
                </a:lnTo>
                <a:lnTo>
                  <a:pt x="1068878" y="6529"/>
                </a:lnTo>
                <a:lnTo>
                  <a:pt x="1136529" y="11445"/>
                </a:lnTo>
                <a:lnTo>
                  <a:pt x="1201672" y="17630"/>
                </a:lnTo>
                <a:lnTo>
                  <a:pt x="1264051" y="25021"/>
                </a:lnTo>
                <a:lnTo>
                  <a:pt x="1323410" y="33558"/>
                </a:lnTo>
                <a:lnTo>
                  <a:pt x="1379492" y="43181"/>
                </a:lnTo>
                <a:lnTo>
                  <a:pt x="1432042" y="53827"/>
                </a:lnTo>
                <a:lnTo>
                  <a:pt x="1480802" y="65437"/>
                </a:lnTo>
                <a:lnTo>
                  <a:pt x="1525518" y="77949"/>
                </a:lnTo>
                <a:lnTo>
                  <a:pt x="1565932" y="91301"/>
                </a:lnTo>
                <a:lnTo>
                  <a:pt x="1601789" y="105435"/>
                </a:lnTo>
                <a:lnTo>
                  <a:pt x="1658806" y="135797"/>
                </a:lnTo>
                <a:lnTo>
                  <a:pt x="1694520" y="168548"/>
                </a:lnTo>
                <a:lnTo>
                  <a:pt x="1706879" y="203199"/>
                </a:lnTo>
                <a:lnTo>
                  <a:pt x="1703747" y="220732"/>
                </a:lnTo>
                <a:lnTo>
                  <a:pt x="1679454" y="254495"/>
                </a:lnTo>
                <a:lnTo>
                  <a:pt x="1632833" y="286112"/>
                </a:lnTo>
                <a:lnTo>
                  <a:pt x="1565932" y="315097"/>
                </a:lnTo>
                <a:lnTo>
                  <a:pt x="1525518" y="328450"/>
                </a:lnTo>
                <a:lnTo>
                  <a:pt x="1480802" y="340962"/>
                </a:lnTo>
                <a:lnTo>
                  <a:pt x="1432042" y="352572"/>
                </a:lnTo>
                <a:lnTo>
                  <a:pt x="1379492" y="363218"/>
                </a:lnTo>
                <a:lnTo>
                  <a:pt x="1323410" y="372841"/>
                </a:lnTo>
                <a:lnTo>
                  <a:pt x="1264051" y="381378"/>
                </a:lnTo>
                <a:lnTo>
                  <a:pt x="1201672" y="388769"/>
                </a:lnTo>
                <a:lnTo>
                  <a:pt x="1136529" y="394954"/>
                </a:lnTo>
                <a:lnTo>
                  <a:pt x="1068878" y="399870"/>
                </a:lnTo>
                <a:lnTo>
                  <a:pt x="998975" y="403457"/>
                </a:lnTo>
                <a:lnTo>
                  <a:pt x="927077" y="405654"/>
                </a:lnTo>
                <a:lnTo>
                  <a:pt x="853439" y="406399"/>
                </a:lnTo>
                <a:lnTo>
                  <a:pt x="779801" y="405654"/>
                </a:lnTo>
                <a:lnTo>
                  <a:pt x="707903" y="403457"/>
                </a:lnTo>
                <a:lnTo>
                  <a:pt x="638000" y="399870"/>
                </a:lnTo>
                <a:lnTo>
                  <a:pt x="570349" y="394954"/>
                </a:lnTo>
                <a:lnTo>
                  <a:pt x="505205" y="388769"/>
                </a:lnTo>
                <a:lnTo>
                  <a:pt x="442826" y="381378"/>
                </a:lnTo>
                <a:lnTo>
                  <a:pt x="383468" y="372841"/>
                </a:lnTo>
                <a:lnTo>
                  <a:pt x="327386" y="363218"/>
                </a:lnTo>
                <a:lnTo>
                  <a:pt x="274836" y="352572"/>
                </a:lnTo>
                <a:lnTo>
                  <a:pt x="226076" y="340962"/>
                </a:lnTo>
                <a:lnTo>
                  <a:pt x="181360" y="328450"/>
                </a:lnTo>
                <a:lnTo>
                  <a:pt x="140946" y="315097"/>
                </a:lnTo>
                <a:lnTo>
                  <a:pt x="105089" y="300964"/>
                </a:lnTo>
                <a:lnTo>
                  <a:pt x="48072" y="270602"/>
                </a:lnTo>
                <a:lnTo>
                  <a:pt x="12359" y="237851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97200" y="2748279"/>
            <a:ext cx="2032000" cy="812800"/>
          </a:xfrm>
          <a:custGeom>
            <a:avLst/>
            <a:gdLst/>
            <a:ahLst/>
            <a:cxnLst/>
            <a:rect l="l" t="t" r="r" b="b"/>
            <a:pathLst>
              <a:path w="2032000" h="812800">
                <a:moveTo>
                  <a:pt x="0" y="406399"/>
                </a:moveTo>
                <a:lnTo>
                  <a:pt x="8555" y="353419"/>
                </a:lnTo>
                <a:lnTo>
                  <a:pt x="33506" y="302499"/>
                </a:lnTo>
                <a:lnTo>
                  <a:pt x="73783" y="254068"/>
                </a:lnTo>
                <a:lnTo>
                  <a:pt x="128314" y="208553"/>
                </a:lnTo>
                <a:lnTo>
                  <a:pt x="160590" y="187024"/>
                </a:lnTo>
                <a:lnTo>
                  <a:pt x="196029" y="166385"/>
                </a:lnTo>
                <a:lnTo>
                  <a:pt x="234495" y="146689"/>
                </a:lnTo>
                <a:lnTo>
                  <a:pt x="275855" y="127990"/>
                </a:lnTo>
                <a:lnTo>
                  <a:pt x="319976" y="110342"/>
                </a:lnTo>
                <a:lnTo>
                  <a:pt x="366723" y="93797"/>
                </a:lnTo>
                <a:lnTo>
                  <a:pt x="415963" y="78411"/>
                </a:lnTo>
                <a:lnTo>
                  <a:pt x="467562" y="64236"/>
                </a:lnTo>
                <a:lnTo>
                  <a:pt x="521385" y="51325"/>
                </a:lnTo>
                <a:lnTo>
                  <a:pt x="577299" y="39733"/>
                </a:lnTo>
                <a:lnTo>
                  <a:pt x="635171" y="29513"/>
                </a:lnTo>
                <a:lnTo>
                  <a:pt x="694865" y="20718"/>
                </a:lnTo>
                <a:lnTo>
                  <a:pt x="756249" y="13402"/>
                </a:lnTo>
                <a:lnTo>
                  <a:pt x="819188" y="7619"/>
                </a:lnTo>
                <a:lnTo>
                  <a:pt x="883549" y="3422"/>
                </a:lnTo>
                <a:lnTo>
                  <a:pt x="949197" y="864"/>
                </a:lnTo>
                <a:lnTo>
                  <a:pt x="1015999" y="0"/>
                </a:lnTo>
                <a:lnTo>
                  <a:pt x="1082802" y="864"/>
                </a:lnTo>
                <a:lnTo>
                  <a:pt x="1148450" y="3422"/>
                </a:lnTo>
                <a:lnTo>
                  <a:pt x="1212811" y="7619"/>
                </a:lnTo>
                <a:lnTo>
                  <a:pt x="1275750" y="13402"/>
                </a:lnTo>
                <a:lnTo>
                  <a:pt x="1337134" y="20718"/>
                </a:lnTo>
                <a:lnTo>
                  <a:pt x="1396828" y="29513"/>
                </a:lnTo>
                <a:lnTo>
                  <a:pt x="1454699" y="39733"/>
                </a:lnTo>
                <a:lnTo>
                  <a:pt x="1510614" y="51325"/>
                </a:lnTo>
                <a:lnTo>
                  <a:pt x="1564437" y="64236"/>
                </a:lnTo>
                <a:lnTo>
                  <a:pt x="1616035" y="78411"/>
                </a:lnTo>
                <a:lnTo>
                  <a:pt x="1665275" y="93797"/>
                </a:lnTo>
                <a:lnTo>
                  <a:pt x="1712022" y="110342"/>
                </a:lnTo>
                <a:lnTo>
                  <a:pt x="1756143" y="127990"/>
                </a:lnTo>
                <a:lnTo>
                  <a:pt x="1797504" y="146689"/>
                </a:lnTo>
                <a:lnTo>
                  <a:pt x="1835970" y="166385"/>
                </a:lnTo>
                <a:lnTo>
                  <a:pt x="1871408" y="187024"/>
                </a:lnTo>
                <a:lnTo>
                  <a:pt x="1903685" y="208553"/>
                </a:lnTo>
                <a:lnTo>
                  <a:pt x="1958216" y="254068"/>
                </a:lnTo>
                <a:lnTo>
                  <a:pt x="1998493" y="302499"/>
                </a:lnTo>
                <a:lnTo>
                  <a:pt x="2023444" y="353419"/>
                </a:lnTo>
                <a:lnTo>
                  <a:pt x="2031999" y="406399"/>
                </a:lnTo>
                <a:lnTo>
                  <a:pt x="2029838" y="433120"/>
                </a:lnTo>
                <a:lnTo>
                  <a:pt x="2012951" y="485124"/>
                </a:lnTo>
                <a:lnTo>
                  <a:pt x="1980203" y="534853"/>
                </a:lnTo>
                <a:lnTo>
                  <a:pt x="1932665" y="581879"/>
                </a:lnTo>
                <a:lnTo>
                  <a:pt x="1871408" y="625774"/>
                </a:lnTo>
                <a:lnTo>
                  <a:pt x="1835970" y="646414"/>
                </a:lnTo>
                <a:lnTo>
                  <a:pt x="1797504" y="666110"/>
                </a:lnTo>
                <a:lnTo>
                  <a:pt x="1756143" y="684809"/>
                </a:lnTo>
                <a:lnTo>
                  <a:pt x="1712022" y="702457"/>
                </a:lnTo>
                <a:lnTo>
                  <a:pt x="1665275" y="719001"/>
                </a:lnTo>
                <a:lnTo>
                  <a:pt x="1616035" y="734388"/>
                </a:lnTo>
                <a:lnTo>
                  <a:pt x="1564437" y="748563"/>
                </a:lnTo>
                <a:lnTo>
                  <a:pt x="1510614" y="761474"/>
                </a:lnTo>
                <a:lnTo>
                  <a:pt x="1454699" y="773066"/>
                </a:lnTo>
                <a:lnTo>
                  <a:pt x="1396828" y="783286"/>
                </a:lnTo>
                <a:lnTo>
                  <a:pt x="1337134" y="792081"/>
                </a:lnTo>
                <a:lnTo>
                  <a:pt x="1275750" y="799397"/>
                </a:lnTo>
                <a:lnTo>
                  <a:pt x="1212811" y="805180"/>
                </a:lnTo>
                <a:lnTo>
                  <a:pt x="1148450" y="809377"/>
                </a:lnTo>
                <a:lnTo>
                  <a:pt x="1082802" y="811935"/>
                </a:lnTo>
                <a:lnTo>
                  <a:pt x="1015999" y="812799"/>
                </a:lnTo>
                <a:lnTo>
                  <a:pt x="949197" y="811935"/>
                </a:lnTo>
                <a:lnTo>
                  <a:pt x="883549" y="809377"/>
                </a:lnTo>
                <a:lnTo>
                  <a:pt x="819188" y="805180"/>
                </a:lnTo>
                <a:lnTo>
                  <a:pt x="756249" y="799397"/>
                </a:lnTo>
                <a:lnTo>
                  <a:pt x="694865" y="792081"/>
                </a:lnTo>
                <a:lnTo>
                  <a:pt x="635171" y="783286"/>
                </a:lnTo>
                <a:lnTo>
                  <a:pt x="577299" y="773066"/>
                </a:lnTo>
                <a:lnTo>
                  <a:pt x="521385" y="761474"/>
                </a:lnTo>
                <a:lnTo>
                  <a:pt x="467562" y="748563"/>
                </a:lnTo>
                <a:lnTo>
                  <a:pt x="415963" y="734388"/>
                </a:lnTo>
                <a:lnTo>
                  <a:pt x="366723" y="719001"/>
                </a:lnTo>
                <a:lnTo>
                  <a:pt x="319976" y="702457"/>
                </a:lnTo>
                <a:lnTo>
                  <a:pt x="275855" y="684809"/>
                </a:lnTo>
                <a:lnTo>
                  <a:pt x="234495" y="666110"/>
                </a:lnTo>
                <a:lnTo>
                  <a:pt x="196029" y="646414"/>
                </a:lnTo>
                <a:lnTo>
                  <a:pt x="160590" y="625774"/>
                </a:lnTo>
                <a:lnTo>
                  <a:pt x="128314" y="604245"/>
                </a:lnTo>
                <a:lnTo>
                  <a:pt x="73783" y="558731"/>
                </a:lnTo>
                <a:lnTo>
                  <a:pt x="33506" y="510300"/>
                </a:lnTo>
                <a:lnTo>
                  <a:pt x="8555" y="459380"/>
                </a:lnTo>
                <a:lnTo>
                  <a:pt x="0" y="40639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6720" y="2910839"/>
            <a:ext cx="1381760" cy="568960"/>
          </a:xfrm>
          <a:custGeom>
            <a:avLst/>
            <a:gdLst/>
            <a:ahLst/>
            <a:cxnLst/>
            <a:rect l="l" t="t" r="r" b="b"/>
            <a:pathLst>
              <a:path w="1381760" h="568960">
                <a:moveTo>
                  <a:pt x="0" y="284479"/>
                </a:moveTo>
                <a:lnTo>
                  <a:pt x="12457" y="230422"/>
                </a:lnTo>
                <a:lnTo>
                  <a:pt x="48286" y="179788"/>
                </a:lnTo>
                <a:lnTo>
                  <a:pt x="105169" y="133532"/>
                </a:lnTo>
                <a:lnTo>
                  <a:pt x="140783" y="112344"/>
                </a:lnTo>
                <a:lnTo>
                  <a:pt x="180791" y="92608"/>
                </a:lnTo>
                <a:lnTo>
                  <a:pt x="224906" y="74443"/>
                </a:lnTo>
                <a:lnTo>
                  <a:pt x="272836" y="57969"/>
                </a:lnTo>
                <a:lnTo>
                  <a:pt x="324293" y="43305"/>
                </a:lnTo>
                <a:lnTo>
                  <a:pt x="378987" y="30569"/>
                </a:lnTo>
                <a:lnTo>
                  <a:pt x="436629" y="19882"/>
                </a:lnTo>
                <a:lnTo>
                  <a:pt x="496928" y="11362"/>
                </a:lnTo>
                <a:lnTo>
                  <a:pt x="559596" y="5129"/>
                </a:lnTo>
                <a:lnTo>
                  <a:pt x="624343" y="1302"/>
                </a:lnTo>
                <a:lnTo>
                  <a:pt x="690879" y="0"/>
                </a:lnTo>
                <a:lnTo>
                  <a:pt x="757415" y="1302"/>
                </a:lnTo>
                <a:lnTo>
                  <a:pt x="822161" y="5129"/>
                </a:lnTo>
                <a:lnTo>
                  <a:pt x="884829" y="11362"/>
                </a:lnTo>
                <a:lnTo>
                  <a:pt x="945128" y="19882"/>
                </a:lnTo>
                <a:lnTo>
                  <a:pt x="1002770" y="30569"/>
                </a:lnTo>
                <a:lnTo>
                  <a:pt x="1057464" y="43305"/>
                </a:lnTo>
                <a:lnTo>
                  <a:pt x="1108921" y="57969"/>
                </a:lnTo>
                <a:lnTo>
                  <a:pt x="1156851" y="74443"/>
                </a:lnTo>
                <a:lnTo>
                  <a:pt x="1200966" y="92608"/>
                </a:lnTo>
                <a:lnTo>
                  <a:pt x="1240975" y="112344"/>
                </a:lnTo>
                <a:lnTo>
                  <a:pt x="1276588" y="133532"/>
                </a:lnTo>
                <a:lnTo>
                  <a:pt x="1307518" y="156053"/>
                </a:lnTo>
                <a:lnTo>
                  <a:pt x="1354164" y="204617"/>
                </a:lnTo>
                <a:lnTo>
                  <a:pt x="1378597" y="257082"/>
                </a:lnTo>
                <a:lnTo>
                  <a:pt x="1381759" y="284479"/>
                </a:lnTo>
                <a:lnTo>
                  <a:pt x="1378597" y="311877"/>
                </a:lnTo>
                <a:lnTo>
                  <a:pt x="1354164" y="364342"/>
                </a:lnTo>
                <a:lnTo>
                  <a:pt x="1307518" y="412906"/>
                </a:lnTo>
                <a:lnTo>
                  <a:pt x="1276588" y="435427"/>
                </a:lnTo>
                <a:lnTo>
                  <a:pt x="1240975" y="456615"/>
                </a:lnTo>
                <a:lnTo>
                  <a:pt x="1200966" y="476351"/>
                </a:lnTo>
                <a:lnTo>
                  <a:pt x="1156851" y="494516"/>
                </a:lnTo>
                <a:lnTo>
                  <a:pt x="1108921" y="510990"/>
                </a:lnTo>
                <a:lnTo>
                  <a:pt x="1057464" y="525654"/>
                </a:lnTo>
                <a:lnTo>
                  <a:pt x="1002770" y="538390"/>
                </a:lnTo>
                <a:lnTo>
                  <a:pt x="945128" y="549077"/>
                </a:lnTo>
                <a:lnTo>
                  <a:pt x="884829" y="557597"/>
                </a:lnTo>
                <a:lnTo>
                  <a:pt x="822161" y="563830"/>
                </a:lnTo>
                <a:lnTo>
                  <a:pt x="757415" y="567657"/>
                </a:lnTo>
                <a:lnTo>
                  <a:pt x="690879" y="568959"/>
                </a:lnTo>
                <a:lnTo>
                  <a:pt x="624343" y="567657"/>
                </a:lnTo>
                <a:lnTo>
                  <a:pt x="559596" y="563830"/>
                </a:lnTo>
                <a:lnTo>
                  <a:pt x="496928" y="557597"/>
                </a:lnTo>
                <a:lnTo>
                  <a:pt x="436629" y="549077"/>
                </a:lnTo>
                <a:lnTo>
                  <a:pt x="378987" y="538390"/>
                </a:lnTo>
                <a:lnTo>
                  <a:pt x="324293" y="525654"/>
                </a:lnTo>
                <a:lnTo>
                  <a:pt x="272836" y="510990"/>
                </a:lnTo>
                <a:lnTo>
                  <a:pt x="224906" y="494516"/>
                </a:lnTo>
                <a:lnTo>
                  <a:pt x="180791" y="476351"/>
                </a:lnTo>
                <a:lnTo>
                  <a:pt x="140783" y="456615"/>
                </a:lnTo>
                <a:lnTo>
                  <a:pt x="105169" y="435427"/>
                </a:lnTo>
                <a:lnTo>
                  <a:pt x="74240" y="412906"/>
                </a:lnTo>
                <a:lnTo>
                  <a:pt x="27595" y="364342"/>
                </a:lnTo>
                <a:lnTo>
                  <a:pt x="3162" y="311877"/>
                </a:lnTo>
                <a:lnTo>
                  <a:pt x="0" y="28447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30640" y="2585720"/>
            <a:ext cx="975360" cy="406400"/>
          </a:xfrm>
          <a:custGeom>
            <a:avLst/>
            <a:gdLst/>
            <a:ahLst/>
            <a:cxnLst/>
            <a:rect l="l" t="t" r="r" b="b"/>
            <a:pathLst>
              <a:path w="975359" h="406400">
                <a:moveTo>
                  <a:pt x="0" y="203199"/>
                </a:moveTo>
                <a:lnTo>
                  <a:pt x="17420" y="149181"/>
                </a:lnTo>
                <a:lnTo>
                  <a:pt x="66582" y="100641"/>
                </a:lnTo>
                <a:lnTo>
                  <a:pt x="101614" y="79030"/>
                </a:lnTo>
                <a:lnTo>
                  <a:pt x="142837" y="59515"/>
                </a:lnTo>
                <a:lnTo>
                  <a:pt x="189673" y="42339"/>
                </a:lnTo>
                <a:lnTo>
                  <a:pt x="241538" y="27742"/>
                </a:lnTo>
                <a:lnTo>
                  <a:pt x="297852" y="15968"/>
                </a:lnTo>
                <a:lnTo>
                  <a:pt x="358035" y="7258"/>
                </a:lnTo>
                <a:lnTo>
                  <a:pt x="421504" y="1854"/>
                </a:lnTo>
                <a:lnTo>
                  <a:pt x="487679" y="0"/>
                </a:lnTo>
                <a:lnTo>
                  <a:pt x="553855" y="1854"/>
                </a:lnTo>
                <a:lnTo>
                  <a:pt x="617324" y="7258"/>
                </a:lnTo>
                <a:lnTo>
                  <a:pt x="677507" y="15968"/>
                </a:lnTo>
                <a:lnTo>
                  <a:pt x="733821" y="27742"/>
                </a:lnTo>
                <a:lnTo>
                  <a:pt x="785686" y="42339"/>
                </a:lnTo>
                <a:lnTo>
                  <a:pt x="832521" y="59515"/>
                </a:lnTo>
                <a:lnTo>
                  <a:pt x="873745" y="79030"/>
                </a:lnTo>
                <a:lnTo>
                  <a:pt x="908777" y="100641"/>
                </a:lnTo>
                <a:lnTo>
                  <a:pt x="957939" y="149181"/>
                </a:lnTo>
                <a:lnTo>
                  <a:pt x="975359" y="203199"/>
                </a:lnTo>
                <a:lnTo>
                  <a:pt x="970908" y="230772"/>
                </a:lnTo>
                <a:lnTo>
                  <a:pt x="937035" y="282294"/>
                </a:lnTo>
                <a:lnTo>
                  <a:pt x="873745" y="327369"/>
                </a:lnTo>
                <a:lnTo>
                  <a:pt x="832521" y="346883"/>
                </a:lnTo>
                <a:lnTo>
                  <a:pt x="785686" y="364060"/>
                </a:lnTo>
                <a:lnTo>
                  <a:pt x="733821" y="378657"/>
                </a:lnTo>
                <a:lnTo>
                  <a:pt x="677507" y="390431"/>
                </a:lnTo>
                <a:lnTo>
                  <a:pt x="617324" y="399141"/>
                </a:lnTo>
                <a:lnTo>
                  <a:pt x="553855" y="404545"/>
                </a:lnTo>
                <a:lnTo>
                  <a:pt x="487679" y="406399"/>
                </a:lnTo>
                <a:lnTo>
                  <a:pt x="421504" y="404545"/>
                </a:lnTo>
                <a:lnTo>
                  <a:pt x="358035" y="399141"/>
                </a:lnTo>
                <a:lnTo>
                  <a:pt x="297852" y="390431"/>
                </a:lnTo>
                <a:lnTo>
                  <a:pt x="241538" y="378657"/>
                </a:lnTo>
                <a:lnTo>
                  <a:pt x="189673" y="364060"/>
                </a:lnTo>
                <a:lnTo>
                  <a:pt x="142837" y="346883"/>
                </a:lnTo>
                <a:lnTo>
                  <a:pt x="101614" y="327369"/>
                </a:lnTo>
                <a:lnTo>
                  <a:pt x="66582" y="305758"/>
                </a:lnTo>
                <a:lnTo>
                  <a:pt x="17420" y="257218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34160" y="3479800"/>
            <a:ext cx="1706880" cy="406400"/>
          </a:xfrm>
          <a:custGeom>
            <a:avLst/>
            <a:gdLst/>
            <a:ahLst/>
            <a:cxnLst/>
            <a:rect l="l" t="t" r="r" b="b"/>
            <a:pathLst>
              <a:path w="1706880" h="406400">
                <a:moveTo>
                  <a:pt x="0" y="203199"/>
                </a:moveTo>
                <a:lnTo>
                  <a:pt x="27425" y="151904"/>
                </a:lnTo>
                <a:lnTo>
                  <a:pt x="74046" y="120287"/>
                </a:lnTo>
                <a:lnTo>
                  <a:pt x="140946" y="91301"/>
                </a:lnTo>
                <a:lnTo>
                  <a:pt x="181360" y="77949"/>
                </a:lnTo>
                <a:lnTo>
                  <a:pt x="226076" y="65437"/>
                </a:lnTo>
                <a:lnTo>
                  <a:pt x="274836" y="53827"/>
                </a:lnTo>
                <a:lnTo>
                  <a:pt x="327386" y="43181"/>
                </a:lnTo>
                <a:lnTo>
                  <a:pt x="383468" y="33558"/>
                </a:lnTo>
                <a:lnTo>
                  <a:pt x="442826" y="25021"/>
                </a:lnTo>
                <a:lnTo>
                  <a:pt x="505205" y="17630"/>
                </a:lnTo>
                <a:lnTo>
                  <a:pt x="570349" y="11445"/>
                </a:lnTo>
                <a:lnTo>
                  <a:pt x="638000" y="6529"/>
                </a:lnTo>
                <a:lnTo>
                  <a:pt x="707903" y="2942"/>
                </a:lnTo>
                <a:lnTo>
                  <a:pt x="779801" y="745"/>
                </a:lnTo>
                <a:lnTo>
                  <a:pt x="853439" y="0"/>
                </a:lnTo>
                <a:lnTo>
                  <a:pt x="927077" y="745"/>
                </a:lnTo>
                <a:lnTo>
                  <a:pt x="998975" y="2942"/>
                </a:lnTo>
                <a:lnTo>
                  <a:pt x="1068878" y="6529"/>
                </a:lnTo>
                <a:lnTo>
                  <a:pt x="1136529" y="11445"/>
                </a:lnTo>
                <a:lnTo>
                  <a:pt x="1201672" y="17630"/>
                </a:lnTo>
                <a:lnTo>
                  <a:pt x="1264051" y="25021"/>
                </a:lnTo>
                <a:lnTo>
                  <a:pt x="1323410" y="33558"/>
                </a:lnTo>
                <a:lnTo>
                  <a:pt x="1379492" y="43181"/>
                </a:lnTo>
                <a:lnTo>
                  <a:pt x="1432042" y="53827"/>
                </a:lnTo>
                <a:lnTo>
                  <a:pt x="1480802" y="65437"/>
                </a:lnTo>
                <a:lnTo>
                  <a:pt x="1525518" y="77949"/>
                </a:lnTo>
                <a:lnTo>
                  <a:pt x="1565932" y="91301"/>
                </a:lnTo>
                <a:lnTo>
                  <a:pt x="1601789" y="105435"/>
                </a:lnTo>
                <a:lnTo>
                  <a:pt x="1658806" y="135797"/>
                </a:lnTo>
                <a:lnTo>
                  <a:pt x="1694520" y="168548"/>
                </a:lnTo>
                <a:lnTo>
                  <a:pt x="1706879" y="203199"/>
                </a:lnTo>
                <a:lnTo>
                  <a:pt x="1703747" y="220732"/>
                </a:lnTo>
                <a:lnTo>
                  <a:pt x="1679454" y="254495"/>
                </a:lnTo>
                <a:lnTo>
                  <a:pt x="1632833" y="286112"/>
                </a:lnTo>
                <a:lnTo>
                  <a:pt x="1565932" y="315097"/>
                </a:lnTo>
                <a:lnTo>
                  <a:pt x="1525518" y="328450"/>
                </a:lnTo>
                <a:lnTo>
                  <a:pt x="1480802" y="340962"/>
                </a:lnTo>
                <a:lnTo>
                  <a:pt x="1432042" y="352572"/>
                </a:lnTo>
                <a:lnTo>
                  <a:pt x="1379492" y="363218"/>
                </a:lnTo>
                <a:lnTo>
                  <a:pt x="1323410" y="372841"/>
                </a:lnTo>
                <a:lnTo>
                  <a:pt x="1264051" y="381378"/>
                </a:lnTo>
                <a:lnTo>
                  <a:pt x="1201672" y="388769"/>
                </a:lnTo>
                <a:lnTo>
                  <a:pt x="1136529" y="394954"/>
                </a:lnTo>
                <a:lnTo>
                  <a:pt x="1068878" y="399870"/>
                </a:lnTo>
                <a:lnTo>
                  <a:pt x="998975" y="403457"/>
                </a:lnTo>
                <a:lnTo>
                  <a:pt x="927077" y="405654"/>
                </a:lnTo>
                <a:lnTo>
                  <a:pt x="853439" y="406399"/>
                </a:lnTo>
                <a:lnTo>
                  <a:pt x="779801" y="405654"/>
                </a:lnTo>
                <a:lnTo>
                  <a:pt x="707903" y="403457"/>
                </a:lnTo>
                <a:lnTo>
                  <a:pt x="638000" y="399870"/>
                </a:lnTo>
                <a:lnTo>
                  <a:pt x="570349" y="394954"/>
                </a:lnTo>
                <a:lnTo>
                  <a:pt x="505205" y="388769"/>
                </a:lnTo>
                <a:lnTo>
                  <a:pt x="442826" y="381378"/>
                </a:lnTo>
                <a:lnTo>
                  <a:pt x="383468" y="372841"/>
                </a:lnTo>
                <a:lnTo>
                  <a:pt x="327386" y="363218"/>
                </a:lnTo>
                <a:lnTo>
                  <a:pt x="274836" y="352572"/>
                </a:lnTo>
                <a:lnTo>
                  <a:pt x="226076" y="340962"/>
                </a:lnTo>
                <a:lnTo>
                  <a:pt x="181360" y="328450"/>
                </a:lnTo>
                <a:lnTo>
                  <a:pt x="140946" y="315097"/>
                </a:lnTo>
                <a:lnTo>
                  <a:pt x="105089" y="300964"/>
                </a:lnTo>
                <a:lnTo>
                  <a:pt x="48072" y="270602"/>
                </a:lnTo>
                <a:lnTo>
                  <a:pt x="12359" y="237851"/>
                </a:lnTo>
                <a:lnTo>
                  <a:pt x="0" y="203199"/>
                </a:lnTo>
                <a:close/>
              </a:path>
            </a:pathLst>
          </a:custGeom>
          <a:ln w="5418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454596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TIMER0</a:t>
            </a:r>
            <a:r>
              <a:rPr sz="4700" spc="-35" dirty="0"/>
              <a:t> </a:t>
            </a:r>
            <a:r>
              <a:rPr sz="4700" spc="-10" dirty="0"/>
              <a:t>Registers</a:t>
            </a:r>
            <a:endParaRPr sz="4700"/>
          </a:p>
        </p:txBody>
      </p:sp>
      <p:sp>
        <p:nvSpPr>
          <p:cNvPr id="4" name="object 4"/>
          <p:cNvSpPr/>
          <p:nvPr/>
        </p:nvSpPr>
        <p:spPr>
          <a:xfrm>
            <a:off x="1686578" y="2494279"/>
            <a:ext cx="6595511" cy="1889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880" y="2357120"/>
            <a:ext cx="1219200" cy="243840"/>
          </a:xfrm>
          <a:custGeom>
            <a:avLst/>
            <a:gdLst/>
            <a:ahLst/>
            <a:cxnLst/>
            <a:rect l="l" t="t" r="r" b="b"/>
            <a:pathLst>
              <a:path w="1219200" h="243839">
                <a:moveTo>
                  <a:pt x="0" y="243839"/>
                </a:moveTo>
                <a:lnTo>
                  <a:pt x="1219200" y="243839"/>
                </a:lnTo>
                <a:lnTo>
                  <a:pt x="1219200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880" y="2357120"/>
            <a:ext cx="1219200" cy="243840"/>
          </a:xfrm>
          <a:custGeom>
            <a:avLst/>
            <a:gdLst/>
            <a:ahLst/>
            <a:cxnLst/>
            <a:rect l="l" t="t" r="r" b="b"/>
            <a:pathLst>
              <a:path w="1219200" h="243839">
                <a:moveTo>
                  <a:pt x="0" y="0"/>
                </a:moveTo>
                <a:lnTo>
                  <a:pt x="1219199" y="0"/>
                </a:lnTo>
                <a:lnTo>
                  <a:pt x="121919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01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5679" y="4632956"/>
            <a:ext cx="4632960" cy="1969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34639" y="5836920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731519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0959" y="4130040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40">
                <a:moveTo>
                  <a:pt x="1463039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2079" y="5999479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731519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54320" y="4130040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731519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90800" y="5674359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731519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2559" y="4130040"/>
            <a:ext cx="731520" cy="0"/>
          </a:xfrm>
          <a:custGeom>
            <a:avLst/>
            <a:gdLst/>
            <a:ahLst/>
            <a:cxnLst/>
            <a:rect l="l" t="t" r="r" b="b"/>
            <a:pathLst>
              <a:path w="731520">
                <a:moveTo>
                  <a:pt x="731519" y="0"/>
                </a:moveTo>
                <a:lnTo>
                  <a:pt x="0" y="1"/>
                </a:lnTo>
              </a:path>
            </a:pathLst>
          </a:custGeom>
          <a:ln w="1015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7792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</a:t>
            </a:r>
            <a:r>
              <a:rPr sz="4700" spc="-5" dirty="0"/>
              <a:t>i</a:t>
            </a:r>
            <a:r>
              <a:rPr sz="4700" spc="-10" dirty="0"/>
              <a:t>mer0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111756"/>
            <a:ext cx="8166734" cy="2562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13715" marR="655955" indent="-501015">
              <a:lnSpc>
                <a:spcPts val="2880"/>
              </a:lnSpc>
              <a:spcBef>
                <a:spcPts val="770"/>
              </a:spcBef>
              <a:buClr>
                <a:srgbClr val="660000"/>
              </a:buClr>
              <a:buSzPct val="69491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950" spc="20" dirty="0">
                <a:latin typeface="Times New Roman"/>
                <a:cs typeface="Times New Roman"/>
              </a:rPr>
              <a:t>TMROH </a:t>
            </a:r>
            <a:r>
              <a:rPr sz="2950" spc="10" dirty="0">
                <a:latin typeface="Times New Roman"/>
                <a:cs typeface="Times New Roman"/>
              </a:rPr>
              <a:t>buffer between </a:t>
            </a:r>
            <a:r>
              <a:rPr sz="2950" spc="5" dirty="0">
                <a:latin typeface="Times New Roman"/>
                <a:cs typeface="Times New Roman"/>
              </a:rPr>
              <a:t>internal data </a:t>
            </a:r>
            <a:r>
              <a:rPr sz="2950" spc="15" dirty="0">
                <a:latin typeface="Times New Roman"/>
                <a:cs typeface="Times New Roman"/>
              </a:rPr>
              <a:t>bus </a:t>
            </a:r>
            <a:r>
              <a:rPr sz="2950" spc="10" dirty="0">
                <a:latin typeface="Times New Roman"/>
                <a:cs typeface="Times New Roman"/>
              </a:rPr>
              <a:t>and  </a:t>
            </a:r>
            <a:r>
              <a:rPr sz="2950" spc="15" dirty="0">
                <a:latin typeface="Times New Roman"/>
                <a:cs typeface="Times New Roman"/>
              </a:rPr>
              <a:t>TMR0 </a:t>
            </a:r>
            <a:r>
              <a:rPr sz="2950" spc="10" dirty="0">
                <a:latin typeface="Times New Roman"/>
                <a:cs typeface="Times New Roman"/>
              </a:rPr>
              <a:t>high</a:t>
            </a:r>
            <a:r>
              <a:rPr sz="2950" dirty="0">
                <a:latin typeface="Times New Roman"/>
                <a:cs typeface="Times New Roman"/>
              </a:rPr>
              <a:t> </a:t>
            </a:r>
            <a:r>
              <a:rPr sz="2950" spc="10" dirty="0">
                <a:latin typeface="Times New Roman"/>
                <a:cs typeface="Times New Roman"/>
              </a:rPr>
              <a:t>byte</a:t>
            </a:r>
            <a:endParaRPr sz="2950">
              <a:latin typeface="Times New Roman"/>
              <a:cs typeface="Times New Roman"/>
            </a:endParaRPr>
          </a:p>
          <a:p>
            <a:pPr marL="981075" marR="795655" lvl="1" indent="-466090">
              <a:lnSpc>
                <a:spcPts val="2450"/>
              </a:lnSpc>
              <a:spcBef>
                <a:spcPts val="630"/>
              </a:spcBef>
              <a:buClr>
                <a:srgbClr val="999966"/>
              </a:buClr>
              <a:buSzPct val="74509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550" dirty="0">
                <a:latin typeface="Times New Roman"/>
                <a:cs typeface="Times New Roman"/>
              </a:rPr>
              <a:t>Read </a:t>
            </a:r>
            <a:r>
              <a:rPr sz="2550" spc="5" dirty="0">
                <a:latin typeface="Times New Roman"/>
                <a:cs typeface="Times New Roman"/>
              </a:rPr>
              <a:t>from </a:t>
            </a:r>
            <a:r>
              <a:rPr sz="2550" dirty="0">
                <a:latin typeface="Times New Roman"/>
                <a:cs typeface="Times New Roman"/>
              </a:rPr>
              <a:t>the </a:t>
            </a:r>
            <a:r>
              <a:rPr sz="2550" spc="5" dirty="0">
                <a:latin typeface="Times New Roman"/>
                <a:cs typeface="Times New Roman"/>
              </a:rPr>
              <a:t>TMR0L </a:t>
            </a:r>
            <a:r>
              <a:rPr sz="2550" dirty="0">
                <a:latin typeface="Times New Roman"/>
                <a:cs typeface="Times New Roman"/>
              </a:rPr>
              <a:t>register, the upper half </a:t>
            </a:r>
            <a:r>
              <a:rPr sz="2550" spc="5" dirty="0">
                <a:latin typeface="Times New Roman"/>
                <a:cs typeface="Times New Roman"/>
              </a:rPr>
              <a:t>of  </a:t>
            </a:r>
            <a:r>
              <a:rPr sz="2550" dirty="0">
                <a:latin typeface="Times New Roman"/>
                <a:cs typeface="Times New Roman"/>
              </a:rPr>
              <a:t>Timer0 is </a:t>
            </a:r>
            <a:r>
              <a:rPr sz="2550" spc="-5" dirty="0">
                <a:solidFill>
                  <a:srgbClr val="993300"/>
                </a:solidFill>
                <a:latin typeface="Times New Roman"/>
                <a:cs typeface="Times New Roman"/>
              </a:rPr>
              <a:t>latched </a:t>
            </a:r>
            <a:r>
              <a:rPr sz="2550" dirty="0">
                <a:latin typeface="Times New Roman"/>
                <a:cs typeface="Times New Roman"/>
              </a:rPr>
              <a:t>into the </a:t>
            </a:r>
            <a:r>
              <a:rPr sz="2550" spc="5" dirty="0">
                <a:solidFill>
                  <a:srgbClr val="3333FF"/>
                </a:solidFill>
                <a:latin typeface="Times New Roman"/>
                <a:cs typeface="Times New Roman"/>
              </a:rPr>
              <a:t>TMR0H</a:t>
            </a:r>
            <a:r>
              <a:rPr sz="2550" spc="-4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register</a:t>
            </a:r>
            <a:endParaRPr sz="2550">
              <a:latin typeface="Times New Roman"/>
              <a:cs typeface="Times New Roman"/>
            </a:endParaRPr>
          </a:p>
          <a:p>
            <a:pPr marL="981075" marR="5080" lvl="1" indent="-466090">
              <a:lnSpc>
                <a:spcPct val="80400"/>
              </a:lnSpc>
              <a:spcBef>
                <a:spcPts val="630"/>
              </a:spcBef>
              <a:buClr>
                <a:srgbClr val="999966"/>
              </a:buClr>
              <a:buSzPct val="74509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550" dirty="0">
                <a:latin typeface="Times New Roman"/>
                <a:cs typeface="Times New Roman"/>
              </a:rPr>
              <a:t>Ensures that the PIC18 always reads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spc="-5" dirty="0">
                <a:latin typeface="Times New Roman"/>
                <a:cs typeface="Times New Roman"/>
              </a:rPr>
              <a:t>16-bit </a:t>
            </a:r>
            <a:r>
              <a:rPr sz="2550" dirty="0">
                <a:latin typeface="Times New Roman"/>
                <a:cs typeface="Times New Roman"/>
              </a:rPr>
              <a:t>value that  </a:t>
            </a:r>
            <a:r>
              <a:rPr sz="2550" spc="-5" dirty="0">
                <a:latin typeface="Times New Roman"/>
                <a:cs typeface="Times New Roman"/>
              </a:rPr>
              <a:t>its </a:t>
            </a:r>
            <a:r>
              <a:rPr sz="2550" dirty="0">
                <a:latin typeface="Times New Roman"/>
                <a:cs typeface="Times New Roman"/>
              </a:rPr>
              <a:t>upper byte and lower byte belong to the same </a:t>
            </a:r>
            <a:r>
              <a:rPr sz="2550" spc="-5" dirty="0">
                <a:latin typeface="Times New Roman"/>
                <a:cs typeface="Times New Roman"/>
              </a:rPr>
              <a:t>time  </a:t>
            </a:r>
            <a:r>
              <a:rPr sz="2550" dirty="0">
                <a:latin typeface="Times New Roman"/>
                <a:cs typeface="Times New Roman"/>
              </a:rPr>
              <a:t>(since only read 8-bits at </a:t>
            </a:r>
            <a:r>
              <a:rPr sz="2550" spc="5" dirty="0">
                <a:latin typeface="Times New Roman"/>
                <a:cs typeface="Times New Roman"/>
              </a:rPr>
              <a:t>a</a:t>
            </a:r>
            <a:r>
              <a:rPr sz="2550" spc="-3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time)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9520" y="4780281"/>
            <a:ext cx="4632959" cy="2250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2510" y="3911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243840"/>
                </a:moveTo>
                <a:lnTo>
                  <a:pt x="243840" y="243840"/>
                </a:lnTo>
                <a:lnTo>
                  <a:pt x="243840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2510" y="391159"/>
            <a:ext cx="243840" cy="243840"/>
          </a:xfrm>
          <a:custGeom>
            <a:avLst/>
            <a:gdLst/>
            <a:ahLst/>
            <a:cxnLst/>
            <a:rect l="l" t="t" r="r" b="b"/>
            <a:pathLst>
              <a:path w="243840" h="243840">
                <a:moveTo>
                  <a:pt x="0" y="0"/>
                </a:moveTo>
                <a:lnTo>
                  <a:pt x="243839" y="0"/>
                </a:lnTo>
                <a:lnTo>
                  <a:pt x="24383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427" y="391159"/>
            <a:ext cx="9018905" cy="243840"/>
          </a:xfrm>
          <a:custGeom>
            <a:avLst/>
            <a:gdLst/>
            <a:ahLst/>
            <a:cxnLst/>
            <a:rect l="l" t="t" r="r" b="b"/>
            <a:pathLst>
              <a:path w="9018905" h="243840">
                <a:moveTo>
                  <a:pt x="0" y="243840"/>
                </a:moveTo>
                <a:lnTo>
                  <a:pt x="9018689" y="243840"/>
                </a:lnTo>
                <a:lnTo>
                  <a:pt x="9018689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427" y="391159"/>
            <a:ext cx="9018905" cy="243840"/>
          </a:xfrm>
          <a:custGeom>
            <a:avLst/>
            <a:gdLst/>
            <a:ahLst/>
            <a:cxnLst/>
            <a:rect l="l" t="t" r="r" b="b"/>
            <a:pathLst>
              <a:path w="9018905" h="243840">
                <a:moveTo>
                  <a:pt x="0" y="0"/>
                </a:moveTo>
                <a:lnTo>
                  <a:pt x="9018687" y="0"/>
                </a:lnTo>
                <a:lnTo>
                  <a:pt x="9018687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427" y="634996"/>
            <a:ext cx="9018905" cy="149225"/>
          </a:xfrm>
          <a:custGeom>
            <a:avLst/>
            <a:gdLst/>
            <a:ahLst/>
            <a:cxnLst/>
            <a:rect l="l" t="t" r="r" b="b"/>
            <a:pathLst>
              <a:path w="9018905" h="149225">
                <a:moveTo>
                  <a:pt x="0" y="149012"/>
                </a:moveTo>
                <a:lnTo>
                  <a:pt x="9018689" y="149012"/>
                </a:lnTo>
                <a:lnTo>
                  <a:pt x="9018689" y="0"/>
                </a:lnTo>
                <a:lnTo>
                  <a:pt x="0" y="0"/>
                </a:lnTo>
                <a:lnTo>
                  <a:pt x="0" y="149012"/>
                </a:lnTo>
                <a:close/>
              </a:path>
            </a:pathLst>
          </a:custGeom>
          <a:solidFill>
            <a:srgbClr val="6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427" y="635000"/>
            <a:ext cx="9018905" cy="149225"/>
          </a:xfrm>
          <a:custGeom>
            <a:avLst/>
            <a:gdLst/>
            <a:ahLst/>
            <a:cxnLst/>
            <a:rect l="l" t="t" r="r" b="b"/>
            <a:pathLst>
              <a:path w="9018905" h="149225">
                <a:moveTo>
                  <a:pt x="0" y="0"/>
                </a:moveTo>
                <a:lnTo>
                  <a:pt x="9018687" y="0"/>
                </a:lnTo>
                <a:lnTo>
                  <a:pt x="9018687" y="149013"/>
                </a:lnTo>
                <a:lnTo>
                  <a:pt x="0" y="149013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72510" y="636692"/>
            <a:ext cx="243840" cy="146050"/>
          </a:xfrm>
          <a:custGeom>
            <a:avLst/>
            <a:gdLst/>
            <a:ahLst/>
            <a:cxnLst/>
            <a:rect l="l" t="t" r="r" b="b"/>
            <a:pathLst>
              <a:path w="243840" h="146050">
                <a:moveTo>
                  <a:pt x="0" y="145627"/>
                </a:moveTo>
                <a:lnTo>
                  <a:pt x="243840" y="145627"/>
                </a:lnTo>
                <a:lnTo>
                  <a:pt x="243840" y="0"/>
                </a:lnTo>
                <a:lnTo>
                  <a:pt x="0" y="0"/>
                </a:lnTo>
                <a:lnTo>
                  <a:pt x="0" y="145627"/>
                </a:lnTo>
                <a:close/>
              </a:path>
            </a:pathLst>
          </a:custGeom>
          <a:solidFill>
            <a:srgbClr val="99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72510" y="636689"/>
            <a:ext cx="243840" cy="146050"/>
          </a:xfrm>
          <a:custGeom>
            <a:avLst/>
            <a:gdLst/>
            <a:ahLst/>
            <a:cxnLst/>
            <a:rect l="l" t="t" r="r" b="b"/>
            <a:pathLst>
              <a:path w="243840" h="146050">
                <a:moveTo>
                  <a:pt x="0" y="0"/>
                </a:moveTo>
                <a:lnTo>
                  <a:pt x="243839" y="0"/>
                </a:lnTo>
                <a:lnTo>
                  <a:pt x="243839" y="145626"/>
                </a:lnTo>
                <a:lnTo>
                  <a:pt x="0" y="145626"/>
                </a:lnTo>
                <a:lnTo>
                  <a:pt x="0" y="0"/>
                </a:lnTo>
                <a:close/>
              </a:path>
            </a:pathLst>
          </a:custGeom>
          <a:ln w="13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4916" y="636524"/>
            <a:ext cx="3412490" cy="1325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</a:pPr>
            <a:r>
              <a:rPr sz="4250" spc="5" dirty="0"/>
              <a:t>Timer0</a:t>
            </a:r>
            <a:r>
              <a:rPr sz="4250" spc="-60" dirty="0"/>
              <a:t> </a:t>
            </a:r>
            <a:r>
              <a:rPr sz="4250" dirty="0"/>
              <a:t>Control  Register </a:t>
            </a:r>
            <a:r>
              <a:rPr sz="2950" spc="10" dirty="0"/>
              <a:t>(1 of</a:t>
            </a:r>
            <a:r>
              <a:rPr sz="2950" spc="5" dirty="0"/>
              <a:t> </a:t>
            </a:r>
            <a:r>
              <a:rPr sz="2950" spc="10" dirty="0"/>
              <a:t>2)</a:t>
            </a:r>
            <a:endParaRPr sz="2950"/>
          </a:p>
        </p:txBody>
      </p:sp>
      <p:sp>
        <p:nvSpPr>
          <p:cNvPr id="11" name="object 11"/>
          <p:cNvSpPr txBox="1"/>
          <p:nvPr/>
        </p:nvSpPr>
        <p:spPr>
          <a:xfrm>
            <a:off x="724916" y="2239772"/>
            <a:ext cx="191643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3715" algn="l"/>
              </a:tabLst>
            </a:pPr>
            <a:r>
              <a:rPr sz="12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120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Timer0 as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timer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7496" y="2544572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7496" y="2956052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3506" y="2498852"/>
            <a:ext cx="3435985" cy="8439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446405">
              <a:lnSpc>
                <a:spcPts val="1440"/>
              </a:lnSpc>
              <a:spcBef>
                <a:spcPts val="434"/>
              </a:spcBef>
            </a:pPr>
            <a:r>
              <a:rPr sz="1450" spc="15" dirty="0">
                <a:latin typeface="Times New Roman"/>
                <a:cs typeface="Times New Roman"/>
              </a:rPr>
              <a:t>Bit5 must be </a:t>
            </a:r>
            <a:r>
              <a:rPr sz="1450" spc="15" dirty="0">
                <a:solidFill>
                  <a:srgbClr val="FF0066"/>
                </a:solidFill>
                <a:latin typeface="Times New Roman"/>
                <a:cs typeface="Times New Roman"/>
              </a:rPr>
              <a:t>cleared </a:t>
            </a:r>
            <a:r>
              <a:rPr sz="1450" spc="10" dirty="0">
                <a:latin typeface="Times New Roman"/>
                <a:cs typeface="Times New Roman"/>
              </a:rPr>
              <a:t>to </a:t>
            </a:r>
            <a:r>
              <a:rPr sz="1450" spc="15" dirty="0">
                <a:latin typeface="Times New Roman"/>
                <a:cs typeface="Times New Roman"/>
              </a:rPr>
              <a:t>use the internal  clock.</a:t>
            </a: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ts val="1420"/>
              </a:lnSpc>
              <a:spcBef>
                <a:spcPts val="375"/>
              </a:spcBef>
            </a:pPr>
            <a:r>
              <a:rPr sz="1450" spc="20" dirty="0">
                <a:latin typeface="Times New Roman"/>
                <a:cs typeface="Times New Roman"/>
              </a:rPr>
              <a:t>At each </a:t>
            </a:r>
            <a:r>
              <a:rPr sz="1450" spc="10" dirty="0">
                <a:latin typeface="Times New Roman"/>
                <a:cs typeface="Times New Roman"/>
              </a:rPr>
              <a:t>instruction </a:t>
            </a:r>
            <a:r>
              <a:rPr sz="1450" spc="15" dirty="0">
                <a:latin typeface="Times New Roman"/>
                <a:cs typeface="Times New Roman"/>
              </a:rPr>
              <a:t>cycle </a:t>
            </a:r>
            <a:r>
              <a:rPr sz="1450" spc="10" dirty="0">
                <a:latin typeface="Times New Roman"/>
                <a:cs typeface="Times New Roman"/>
              </a:rPr>
              <a:t>(four </a:t>
            </a:r>
            <a:r>
              <a:rPr sz="1450" spc="15" dirty="0">
                <a:latin typeface="Times New Roman"/>
                <a:cs typeface="Times New Roman"/>
              </a:rPr>
              <a:t>clock cycles),  the timer register </a:t>
            </a:r>
            <a:r>
              <a:rPr sz="1450" spc="10" dirty="0">
                <a:latin typeface="Times New Roman"/>
                <a:cs typeface="Times New Roman"/>
              </a:rPr>
              <a:t>is</a:t>
            </a:r>
            <a:r>
              <a:rPr sz="1450" spc="-1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incremented.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916" y="3318763"/>
            <a:ext cx="225869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3715" algn="l"/>
              </a:tabLst>
            </a:pPr>
            <a:r>
              <a:rPr sz="12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120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Timer0 as a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counter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7496" y="3566871"/>
            <a:ext cx="132715" cy="482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7496" y="4263644"/>
            <a:ext cx="1327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93506" y="3577844"/>
            <a:ext cx="3489325" cy="1255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Times New Roman"/>
                <a:cs typeface="Times New Roman"/>
              </a:rPr>
              <a:t>Bit5 must be set 1 </a:t>
            </a:r>
            <a:r>
              <a:rPr sz="1450" spc="10" dirty="0">
                <a:latin typeface="Times New Roman"/>
                <a:cs typeface="Times New Roman"/>
              </a:rPr>
              <a:t>to </a:t>
            </a:r>
            <a:r>
              <a:rPr sz="1450" spc="15" dirty="0">
                <a:latin typeface="Times New Roman"/>
                <a:cs typeface="Times New Roman"/>
              </a:rPr>
              <a:t>use </a:t>
            </a:r>
            <a:r>
              <a:rPr sz="1450" spc="20" dirty="0">
                <a:latin typeface="Times New Roman"/>
                <a:cs typeface="Times New Roman"/>
              </a:rPr>
              <a:t>an </a:t>
            </a:r>
            <a:r>
              <a:rPr sz="1450" spc="15" dirty="0">
                <a:solidFill>
                  <a:srgbClr val="FF0066"/>
                </a:solidFill>
                <a:latin typeface="Times New Roman"/>
                <a:cs typeface="Times New Roman"/>
              </a:rPr>
              <a:t>external</a:t>
            </a:r>
            <a:r>
              <a:rPr sz="1450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1450" spc="15" dirty="0">
                <a:solidFill>
                  <a:srgbClr val="FF0066"/>
                </a:solidFill>
                <a:latin typeface="Times New Roman"/>
                <a:cs typeface="Times New Roman"/>
              </a:rPr>
              <a:t>clock</a:t>
            </a:r>
            <a:r>
              <a:rPr sz="1450" spc="15" dirty="0">
                <a:latin typeface="Times New Roman"/>
                <a:cs typeface="Times New Roman"/>
              </a:rPr>
              <a:t>.</a:t>
            </a:r>
            <a:endParaRPr sz="1450">
              <a:latin typeface="Times New Roman"/>
              <a:cs typeface="Times New Roman"/>
            </a:endParaRPr>
          </a:p>
          <a:p>
            <a:pPr marL="12700" marR="376555">
              <a:lnSpc>
                <a:spcPts val="1440"/>
              </a:lnSpc>
              <a:spcBef>
                <a:spcPts val="360"/>
              </a:spcBef>
            </a:pPr>
            <a:r>
              <a:rPr sz="1450" spc="10" dirty="0">
                <a:latin typeface="Times New Roman"/>
                <a:cs typeface="Times New Roman"/>
              </a:rPr>
              <a:t>In this </a:t>
            </a:r>
            <a:r>
              <a:rPr sz="1450" spc="15" dirty="0">
                <a:latin typeface="Times New Roman"/>
                <a:cs typeface="Times New Roman"/>
              </a:rPr>
              <a:t>mode, </a:t>
            </a:r>
            <a:r>
              <a:rPr sz="1450" spc="10" dirty="0">
                <a:latin typeface="Times New Roman"/>
                <a:cs typeface="Times New Roman"/>
              </a:rPr>
              <a:t>input </a:t>
            </a:r>
            <a:r>
              <a:rPr sz="1450" spc="15" dirty="0">
                <a:latin typeface="Times New Roman"/>
                <a:cs typeface="Times New Roman"/>
              </a:rPr>
              <a:t>signal at </a:t>
            </a:r>
            <a:r>
              <a:rPr sz="1450" spc="20" dirty="0">
                <a:solidFill>
                  <a:srgbClr val="FF0066"/>
                </a:solidFill>
                <a:latin typeface="Times New Roman"/>
                <a:cs typeface="Times New Roman"/>
              </a:rPr>
              <a:t>PORTA-pin  RA4/T0CK </a:t>
            </a:r>
            <a:r>
              <a:rPr sz="1450" spc="15" dirty="0">
                <a:latin typeface="Times New Roman"/>
                <a:cs typeface="Times New Roman"/>
              </a:rPr>
              <a:t>used as a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clock.</a:t>
            </a: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82100"/>
              </a:lnSpc>
              <a:spcBef>
                <a:spcPts val="375"/>
              </a:spcBef>
            </a:pPr>
            <a:r>
              <a:rPr sz="1450" spc="25" dirty="0">
                <a:latin typeface="Times New Roman"/>
                <a:cs typeface="Times New Roman"/>
              </a:rPr>
              <a:t>When </a:t>
            </a:r>
            <a:r>
              <a:rPr sz="1450" spc="15" dirty="0">
                <a:latin typeface="Times New Roman"/>
                <a:cs typeface="Times New Roman"/>
              </a:rPr>
              <a:t>Bit4 </a:t>
            </a:r>
            <a:r>
              <a:rPr sz="1450" spc="20" dirty="0">
                <a:latin typeface="Times New Roman"/>
                <a:cs typeface="Times New Roman"/>
              </a:rPr>
              <a:t>= </a:t>
            </a:r>
            <a:r>
              <a:rPr sz="1450" spc="10" dirty="0">
                <a:latin typeface="Times New Roman"/>
                <a:cs typeface="Times New Roman"/>
              </a:rPr>
              <a:t>1, </a:t>
            </a:r>
            <a:r>
              <a:rPr sz="1450" spc="15" dirty="0">
                <a:latin typeface="Times New Roman"/>
                <a:cs typeface="Times New Roman"/>
              </a:rPr>
              <a:t>register </a:t>
            </a:r>
            <a:r>
              <a:rPr sz="1450" spc="10" dirty="0">
                <a:latin typeface="Times New Roman"/>
                <a:cs typeface="Times New Roman"/>
              </a:rPr>
              <a:t>is </a:t>
            </a:r>
            <a:r>
              <a:rPr sz="1450" spc="15" dirty="0">
                <a:latin typeface="Times New Roman"/>
                <a:cs typeface="Times New Roman"/>
              </a:rPr>
              <a:t>incremented on the  </a:t>
            </a:r>
            <a:r>
              <a:rPr sz="1450" spc="10" dirty="0">
                <a:latin typeface="Times New Roman"/>
                <a:cs typeface="Times New Roman"/>
              </a:rPr>
              <a:t>falling </a:t>
            </a:r>
            <a:r>
              <a:rPr sz="1450" spc="15" dirty="0">
                <a:latin typeface="Times New Roman"/>
                <a:cs typeface="Times New Roman"/>
              </a:rPr>
              <a:t>edge, </a:t>
            </a:r>
            <a:r>
              <a:rPr sz="1450" spc="20" dirty="0">
                <a:latin typeface="Times New Roman"/>
                <a:cs typeface="Times New Roman"/>
              </a:rPr>
              <a:t>and when </a:t>
            </a:r>
            <a:r>
              <a:rPr sz="1450" spc="15" dirty="0">
                <a:latin typeface="Times New Roman"/>
                <a:cs typeface="Times New Roman"/>
              </a:rPr>
              <a:t>Bit4 </a:t>
            </a:r>
            <a:r>
              <a:rPr sz="1450" spc="20" dirty="0">
                <a:latin typeface="Times New Roman"/>
                <a:cs typeface="Times New Roman"/>
              </a:rPr>
              <a:t>= </a:t>
            </a:r>
            <a:r>
              <a:rPr sz="1450" spc="10" dirty="0">
                <a:latin typeface="Times New Roman"/>
                <a:cs typeface="Times New Roman"/>
              </a:rPr>
              <a:t>0, the register  is </a:t>
            </a:r>
            <a:r>
              <a:rPr sz="1450" spc="15" dirty="0">
                <a:latin typeface="Times New Roman"/>
                <a:cs typeface="Times New Roman"/>
              </a:rPr>
              <a:t>incremented on the </a:t>
            </a:r>
            <a:r>
              <a:rPr sz="1450" spc="10" dirty="0">
                <a:latin typeface="Times New Roman"/>
                <a:cs typeface="Times New Roman"/>
              </a:rPr>
              <a:t>rising</a:t>
            </a:r>
            <a:r>
              <a:rPr sz="145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edge.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916" y="4806188"/>
            <a:ext cx="13233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3715" algn="l"/>
              </a:tabLst>
            </a:pPr>
            <a:r>
              <a:rPr sz="12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120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Prescaler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496" y="5057343"/>
            <a:ext cx="132715" cy="482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00" spc="20" dirty="0">
                <a:solidFill>
                  <a:srgbClr val="999966"/>
                </a:solidFill>
                <a:latin typeface="Wingdings"/>
                <a:cs typeface="Wingdings"/>
              </a:rPr>
              <a:t>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93506" y="5068316"/>
            <a:ext cx="3425825" cy="843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Times New Roman"/>
                <a:cs typeface="Times New Roman"/>
              </a:rPr>
              <a:t>Divides clock frequency by a specified</a:t>
            </a:r>
            <a:r>
              <a:rPr sz="1450" spc="-20" dirty="0">
                <a:latin typeface="Times New Roman"/>
                <a:cs typeface="Times New Roman"/>
              </a:rPr>
              <a:t> </a:t>
            </a:r>
            <a:r>
              <a:rPr sz="1450" spc="10" dirty="0">
                <a:latin typeface="Times New Roman"/>
                <a:cs typeface="Times New Roman"/>
              </a:rPr>
              <a:t>ratio.</a:t>
            </a:r>
            <a:endParaRPr sz="1450">
              <a:latin typeface="Times New Roman"/>
              <a:cs typeface="Times New Roman"/>
            </a:endParaRPr>
          </a:p>
          <a:p>
            <a:pPr marL="12700" marR="308610" algn="just">
              <a:lnSpc>
                <a:spcPct val="82100"/>
              </a:lnSpc>
              <a:spcBef>
                <a:spcPts val="375"/>
              </a:spcBef>
            </a:pPr>
            <a:r>
              <a:rPr sz="1450" spc="15" dirty="0">
                <a:latin typeface="Times New Roman"/>
                <a:cs typeface="Times New Roman"/>
              </a:rPr>
              <a:t>To use prescaler, Bit3 </a:t>
            </a:r>
            <a:r>
              <a:rPr sz="1450" spc="20" dirty="0">
                <a:latin typeface="Times New Roman"/>
                <a:cs typeface="Times New Roman"/>
              </a:rPr>
              <a:t>= </a:t>
            </a:r>
            <a:r>
              <a:rPr sz="1450" spc="10" dirty="0">
                <a:latin typeface="Times New Roman"/>
                <a:cs typeface="Times New Roman"/>
              </a:rPr>
              <a:t>0, </a:t>
            </a:r>
            <a:r>
              <a:rPr sz="1450" spc="20" dirty="0">
                <a:latin typeface="Times New Roman"/>
                <a:cs typeface="Times New Roman"/>
              </a:rPr>
              <a:t>and </a:t>
            </a:r>
            <a:r>
              <a:rPr sz="1450" spc="15" dirty="0">
                <a:latin typeface="Times New Roman"/>
                <a:cs typeface="Times New Roman"/>
              </a:rPr>
              <a:t>three </a:t>
            </a:r>
            <a:r>
              <a:rPr sz="1450" spc="10" dirty="0">
                <a:latin typeface="Times New Roman"/>
                <a:cs typeface="Times New Roman"/>
              </a:rPr>
              <a:t>bits  </a:t>
            </a:r>
            <a:r>
              <a:rPr sz="1450" spc="15" dirty="0">
                <a:latin typeface="Times New Roman"/>
                <a:cs typeface="Times New Roman"/>
              </a:rPr>
              <a:t>Bit2-Bit0 specify scaler </a:t>
            </a:r>
            <a:r>
              <a:rPr sz="1450" spc="10" dirty="0">
                <a:latin typeface="Times New Roman"/>
                <a:cs typeface="Times New Roman"/>
              </a:rPr>
              <a:t>ratio </a:t>
            </a:r>
            <a:r>
              <a:rPr sz="1450" spc="15" dirty="0">
                <a:latin typeface="Times New Roman"/>
                <a:cs typeface="Times New Roman"/>
              </a:rPr>
              <a:t>from </a:t>
            </a:r>
            <a:r>
              <a:rPr sz="1450" spc="10" dirty="0">
                <a:latin typeface="Times New Roman"/>
                <a:cs typeface="Times New Roman"/>
              </a:rPr>
              <a:t>1:2 to  </a:t>
            </a:r>
            <a:r>
              <a:rPr sz="1450" spc="15" dirty="0">
                <a:latin typeface="Times New Roman"/>
                <a:cs typeface="Times New Roman"/>
              </a:rPr>
              <a:t>1:256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16879" y="553719"/>
            <a:ext cx="4389120" cy="1696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73040" y="2423160"/>
            <a:ext cx="4632960" cy="1969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5840" y="4774413"/>
            <a:ext cx="3219368" cy="1567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19140" y="3224047"/>
            <a:ext cx="1723389" cy="2369185"/>
          </a:xfrm>
          <a:custGeom>
            <a:avLst/>
            <a:gdLst/>
            <a:ahLst/>
            <a:cxnLst/>
            <a:rect l="l" t="t" r="r" b="b"/>
            <a:pathLst>
              <a:path w="1723390" h="2369185">
                <a:moveTo>
                  <a:pt x="1635373" y="2282203"/>
                </a:moveTo>
                <a:lnTo>
                  <a:pt x="1602460" y="2306040"/>
                </a:lnTo>
                <a:lnTo>
                  <a:pt x="1723339" y="2369032"/>
                </a:lnTo>
                <a:lnTo>
                  <a:pt x="1711758" y="2298661"/>
                </a:lnTo>
                <a:lnTo>
                  <a:pt x="1647291" y="2298661"/>
                </a:lnTo>
                <a:lnTo>
                  <a:pt x="1635373" y="2282203"/>
                </a:lnTo>
                <a:close/>
              </a:path>
              <a:path w="1723390" h="2369185">
                <a:moveTo>
                  <a:pt x="1668290" y="2258363"/>
                </a:moveTo>
                <a:lnTo>
                  <a:pt x="1635373" y="2282203"/>
                </a:lnTo>
                <a:lnTo>
                  <a:pt x="1647291" y="2298661"/>
                </a:lnTo>
                <a:lnTo>
                  <a:pt x="1680210" y="2274823"/>
                </a:lnTo>
                <a:lnTo>
                  <a:pt x="1668290" y="2258363"/>
                </a:lnTo>
                <a:close/>
              </a:path>
              <a:path w="1723390" h="2369185">
                <a:moveTo>
                  <a:pt x="1701203" y="2234526"/>
                </a:moveTo>
                <a:lnTo>
                  <a:pt x="1668290" y="2258363"/>
                </a:lnTo>
                <a:lnTo>
                  <a:pt x="1680210" y="2274823"/>
                </a:lnTo>
                <a:lnTo>
                  <a:pt x="1647291" y="2298661"/>
                </a:lnTo>
                <a:lnTo>
                  <a:pt x="1711758" y="2298661"/>
                </a:lnTo>
                <a:lnTo>
                  <a:pt x="1701203" y="2234526"/>
                </a:lnTo>
                <a:close/>
              </a:path>
              <a:path w="1723390" h="2369185">
                <a:moveTo>
                  <a:pt x="32918" y="0"/>
                </a:moveTo>
                <a:lnTo>
                  <a:pt x="0" y="23825"/>
                </a:lnTo>
                <a:lnTo>
                  <a:pt x="1635373" y="2282203"/>
                </a:lnTo>
                <a:lnTo>
                  <a:pt x="1668290" y="2258363"/>
                </a:lnTo>
                <a:lnTo>
                  <a:pt x="3291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636524"/>
            <a:ext cx="3412490" cy="1325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</a:pPr>
            <a:r>
              <a:rPr sz="4250" spc="5" dirty="0"/>
              <a:t>Timer0</a:t>
            </a:r>
            <a:r>
              <a:rPr sz="4250" spc="-60" dirty="0"/>
              <a:t> </a:t>
            </a:r>
            <a:r>
              <a:rPr sz="4250" dirty="0"/>
              <a:t>Control  Register </a:t>
            </a:r>
            <a:r>
              <a:rPr sz="2950" spc="10" dirty="0"/>
              <a:t>(2 of</a:t>
            </a:r>
            <a:r>
              <a:rPr sz="2950" spc="5" dirty="0"/>
              <a:t> </a:t>
            </a:r>
            <a:r>
              <a:rPr sz="2950" spc="10" dirty="0"/>
              <a:t>2)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724916" y="2142236"/>
            <a:ext cx="8451850" cy="1110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13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5" dirty="0">
                <a:latin typeface="Times New Roman"/>
                <a:cs typeface="Times New Roman"/>
              </a:rPr>
              <a:t>Interrupt</a:t>
            </a:r>
            <a:endParaRPr sz="2100">
              <a:latin typeface="Times New Roman"/>
              <a:cs typeface="Times New Roman"/>
            </a:endParaRPr>
          </a:p>
          <a:p>
            <a:pPr marL="981075" marR="5080" lvl="1" indent="-466090">
              <a:lnSpc>
                <a:spcPct val="80500"/>
              </a:lnSpc>
              <a:spcBef>
                <a:spcPts val="475"/>
              </a:spcBef>
              <a:buClr>
                <a:srgbClr val="999966"/>
              </a:buClr>
              <a:buSzPct val="73684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1900" spc="10" dirty="0">
                <a:latin typeface="Times New Roman"/>
                <a:cs typeface="Times New Roman"/>
              </a:rPr>
              <a:t>When </a:t>
            </a:r>
            <a:r>
              <a:rPr sz="1900" spc="5" dirty="0">
                <a:latin typeface="Times New Roman"/>
                <a:cs typeface="Times New Roman"/>
              </a:rPr>
              <a:t>Timer0 overflows from FFH to </a:t>
            </a:r>
            <a:r>
              <a:rPr sz="1900" spc="10" dirty="0">
                <a:latin typeface="Times New Roman"/>
                <a:cs typeface="Times New Roman"/>
              </a:rPr>
              <a:t>00 </a:t>
            </a:r>
            <a:r>
              <a:rPr sz="1900" spc="5" dirty="0">
                <a:latin typeface="Times New Roman"/>
                <a:cs typeface="Times New Roman"/>
              </a:rPr>
              <a:t>in the 8-bit mode and from FFFFH  to </a:t>
            </a:r>
            <a:r>
              <a:rPr sz="1900" spc="10" dirty="0">
                <a:latin typeface="Times New Roman"/>
                <a:cs typeface="Times New Roman"/>
              </a:rPr>
              <a:t>0000 </a:t>
            </a:r>
            <a:r>
              <a:rPr sz="1900" spc="5" dirty="0">
                <a:latin typeface="Times New Roman"/>
                <a:cs typeface="Times New Roman"/>
              </a:rPr>
              <a:t>in the16-bit mode, </a:t>
            </a:r>
            <a:r>
              <a:rPr sz="1900" dirty="0">
                <a:latin typeface="Times New Roman"/>
                <a:cs typeface="Times New Roman"/>
              </a:rPr>
              <a:t>it </a:t>
            </a:r>
            <a:r>
              <a:rPr sz="1900" spc="5" dirty="0">
                <a:latin typeface="Times New Roman"/>
                <a:cs typeface="Times New Roman"/>
              </a:rPr>
              <a:t>sets </a:t>
            </a:r>
            <a:r>
              <a:rPr sz="1900" spc="10" dirty="0">
                <a:solidFill>
                  <a:srgbClr val="FF0066"/>
                </a:solidFill>
                <a:latin typeface="Times New Roman"/>
                <a:cs typeface="Times New Roman"/>
              </a:rPr>
              <a:t>TMR0IF </a:t>
            </a:r>
            <a:r>
              <a:rPr sz="1900" spc="5" dirty="0">
                <a:latin typeface="Times New Roman"/>
                <a:cs typeface="Times New Roman"/>
              </a:rPr>
              <a:t>(Timer0 Interrupt Flag) –Bit2 in  the </a:t>
            </a:r>
            <a:r>
              <a:rPr sz="1900" spc="10" dirty="0">
                <a:latin typeface="Times New Roman"/>
                <a:cs typeface="Times New Roman"/>
              </a:rPr>
              <a:t>INTCON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register.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4853" y="3306571"/>
            <a:ext cx="1504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4853" y="3772915"/>
            <a:ext cx="1504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725" y="3230372"/>
            <a:ext cx="6961505" cy="7518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500"/>
              </a:spcBef>
            </a:pPr>
            <a:r>
              <a:rPr sz="1700" dirty="0">
                <a:latin typeface="Times New Roman"/>
                <a:cs typeface="Times New Roman"/>
              </a:rPr>
              <a:t>Flag can be used two ways: 1) a software loop can be set up to monitor the flag,  or 2) an interrupt can be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generated.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dirty="0">
                <a:latin typeface="Times New Roman"/>
                <a:cs typeface="Times New Roman"/>
              </a:rPr>
              <a:t>Flag must be cleared to start the timer</a:t>
            </a:r>
            <a:r>
              <a:rPr sz="1700" spc="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again.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916" y="3955796"/>
            <a:ext cx="8201025" cy="878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13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5" dirty="0">
                <a:latin typeface="Times New Roman"/>
                <a:cs typeface="Times New Roman"/>
              </a:rPr>
              <a:t>16-bit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mode</a:t>
            </a:r>
            <a:endParaRPr sz="2100">
              <a:latin typeface="Times New Roman"/>
              <a:cs typeface="Times New Roman"/>
            </a:endParaRPr>
          </a:p>
          <a:p>
            <a:pPr marL="981075" marR="5080" lvl="1" indent="-466090">
              <a:lnSpc>
                <a:spcPts val="1850"/>
              </a:lnSpc>
              <a:spcBef>
                <a:spcPts val="450"/>
              </a:spcBef>
              <a:buClr>
                <a:srgbClr val="999966"/>
              </a:buClr>
              <a:buSzPct val="73684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1900" spc="10" dirty="0">
                <a:latin typeface="Times New Roman"/>
                <a:cs typeface="Times New Roman"/>
              </a:rPr>
              <a:t>When </a:t>
            </a:r>
            <a:r>
              <a:rPr sz="1900" spc="5" dirty="0">
                <a:latin typeface="Times New Roman"/>
                <a:cs typeface="Times New Roman"/>
              </a:rPr>
              <a:t>Timer0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set in the 16-bit mode, </a:t>
            </a:r>
            <a:r>
              <a:rPr sz="1900" dirty="0">
                <a:latin typeface="Times New Roman"/>
                <a:cs typeface="Times New Roman"/>
              </a:rPr>
              <a:t>it </a:t>
            </a:r>
            <a:r>
              <a:rPr sz="1900" spc="5" dirty="0">
                <a:latin typeface="Times New Roman"/>
                <a:cs typeface="Times New Roman"/>
              </a:rPr>
              <a:t>uses two 8-bit registers </a:t>
            </a:r>
            <a:r>
              <a:rPr sz="1900" spc="10" dirty="0">
                <a:solidFill>
                  <a:srgbClr val="3333FF"/>
                </a:solidFill>
                <a:latin typeface="Times New Roman"/>
                <a:cs typeface="Times New Roman"/>
              </a:rPr>
              <a:t>TMR0L  </a:t>
            </a:r>
            <a:r>
              <a:rPr sz="1900" spc="5" dirty="0">
                <a:solidFill>
                  <a:srgbClr val="3333FF"/>
                </a:solidFill>
                <a:latin typeface="Times New Roman"/>
                <a:cs typeface="Times New Roman"/>
              </a:rPr>
              <a:t>and</a:t>
            </a:r>
            <a:r>
              <a:rPr sz="190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3333FF"/>
                </a:solidFill>
                <a:latin typeface="Times New Roman"/>
                <a:cs typeface="Times New Roman"/>
              </a:rPr>
              <a:t>TMR0H.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1697" y="5176520"/>
            <a:ext cx="6595511" cy="1889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40560" y="5836920"/>
            <a:ext cx="812800" cy="568960"/>
          </a:xfrm>
          <a:custGeom>
            <a:avLst/>
            <a:gdLst/>
            <a:ahLst/>
            <a:cxnLst/>
            <a:rect l="l" t="t" r="r" b="b"/>
            <a:pathLst>
              <a:path w="812800" h="568960">
                <a:moveTo>
                  <a:pt x="0" y="284479"/>
                </a:moveTo>
                <a:lnTo>
                  <a:pt x="3709" y="245877"/>
                </a:lnTo>
                <a:lnTo>
                  <a:pt x="14516" y="208854"/>
                </a:lnTo>
                <a:lnTo>
                  <a:pt x="31936" y="173747"/>
                </a:lnTo>
                <a:lnTo>
                  <a:pt x="55485" y="140897"/>
                </a:lnTo>
                <a:lnTo>
                  <a:pt x="84678" y="110642"/>
                </a:lnTo>
                <a:lnTo>
                  <a:pt x="119031" y="83322"/>
                </a:lnTo>
                <a:lnTo>
                  <a:pt x="158060" y="59275"/>
                </a:lnTo>
                <a:lnTo>
                  <a:pt x="201281" y="38839"/>
                </a:lnTo>
                <a:lnTo>
                  <a:pt x="248210" y="22355"/>
                </a:lnTo>
                <a:lnTo>
                  <a:pt x="298362" y="10161"/>
                </a:lnTo>
                <a:lnTo>
                  <a:pt x="351253" y="2596"/>
                </a:lnTo>
                <a:lnTo>
                  <a:pt x="406399" y="0"/>
                </a:lnTo>
                <a:lnTo>
                  <a:pt x="461545" y="2596"/>
                </a:lnTo>
                <a:lnTo>
                  <a:pt x="514437" y="10161"/>
                </a:lnTo>
                <a:lnTo>
                  <a:pt x="564588" y="22355"/>
                </a:lnTo>
                <a:lnTo>
                  <a:pt x="611517" y="38839"/>
                </a:lnTo>
                <a:lnTo>
                  <a:pt x="654738" y="59275"/>
                </a:lnTo>
                <a:lnTo>
                  <a:pt x="693767" y="83322"/>
                </a:lnTo>
                <a:lnTo>
                  <a:pt x="728121" y="110642"/>
                </a:lnTo>
                <a:lnTo>
                  <a:pt x="757314" y="140897"/>
                </a:lnTo>
                <a:lnTo>
                  <a:pt x="780862" y="173747"/>
                </a:lnTo>
                <a:lnTo>
                  <a:pt x="798282" y="208854"/>
                </a:lnTo>
                <a:lnTo>
                  <a:pt x="809090" y="245877"/>
                </a:lnTo>
                <a:lnTo>
                  <a:pt x="812799" y="284479"/>
                </a:lnTo>
                <a:lnTo>
                  <a:pt x="809090" y="323082"/>
                </a:lnTo>
                <a:lnTo>
                  <a:pt x="798282" y="360105"/>
                </a:lnTo>
                <a:lnTo>
                  <a:pt x="780862" y="395212"/>
                </a:lnTo>
                <a:lnTo>
                  <a:pt x="757314" y="428062"/>
                </a:lnTo>
                <a:lnTo>
                  <a:pt x="728121" y="458317"/>
                </a:lnTo>
                <a:lnTo>
                  <a:pt x="693767" y="485637"/>
                </a:lnTo>
                <a:lnTo>
                  <a:pt x="654738" y="509684"/>
                </a:lnTo>
                <a:lnTo>
                  <a:pt x="611517" y="530120"/>
                </a:lnTo>
                <a:lnTo>
                  <a:pt x="564588" y="546604"/>
                </a:lnTo>
                <a:lnTo>
                  <a:pt x="514437" y="558798"/>
                </a:lnTo>
                <a:lnTo>
                  <a:pt x="461545" y="566363"/>
                </a:lnTo>
                <a:lnTo>
                  <a:pt x="406399" y="568959"/>
                </a:lnTo>
                <a:lnTo>
                  <a:pt x="351253" y="566363"/>
                </a:lnTo>
                <a:lnTo>
                  <a:pt x="298362" y="558798"/>
                </a:lnTo>
                <a:lnTo>
                  <a:pt x="248210" y="546604"/>
                </a:lnTo>
                <a:lnTo>
                  <a:pt x="201281" y="530120"/>
                </a:lnTo>
                <a:lnTo>
                  <a:pt x="158060" y="509684"/>
                </a:lnTo>
                <a:lnTo>
                  <a:pt x="119031" y="485637"/>
                </a:lnTo>
                <a:lnTo>
                  <a:pt x="84678" y="458317"/>
                </a:lnTo>
                <a:lnTo>
                  <a:pt x="55485" y="428062"/>
                </a:lnTo>
                <a:lnTo>
                  <a:pt x="31936" y="395212"/>
                </a:lnTo>
                <a:lnTo>
                  <a:pt x="14516" y="360105"/>
                </a:lnTo>
                <a:lnTo>
                  <a:pt x="3709" y="323082"/>
                </a:lnTo>
                <a:lnTo>
                  <a:pt x="0" y="284479"/>
                </a:lnTo>
                <a:close/>
              </a:path>
            </a:pathLst>
          </a:custGeom>
          <a:ln w="10159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0959" y="6162040"/>
            <a:ext cx="812800" cy="568960"/>
          </a:xfrm>
          <a:custGeom>
            <a:avLst/>
            <a:gdLst/>
            <a:ahLst/>
            <a:cxnLst/>
            <a:rect l="l" t="t" r="r" b="b"/>
            <a:pathLst>
              <a:path w="812800" h="568959">
                <a:moveTo>
                  <a:pt x="0" y="284479"/>
                </a:moveTo>
                <a:lnTo>
                  <a:pt x="3709" y="245877"/>
                </a:lnTo>
                <a:lnTo>
                  <a:pt x="14516" y="208854"/>
                </a:lnTo>
                <a:lnTo>
                  <a:pt x="31936" y="173747"/>
                </a:lnTo>
                <a:lnTo>
                  <a:pt x="55485" y="140897"/>
                </a:lnTo>
                <a:lnTo>
                  <a:pt x="84678" y="110642"/>
                </a:lnTo>
                <a:lnTo>
                  <a:pt x="119031" y="83322"/>
                </a:lnTo>
                <a:lnTo>
                  <a:pt x="158060" y="59275"/>
                </a:lnTo>
                <a:lnTo>
                  <a:pt x="201281" y="38839"/>
                </a:lnTo>
                <a:lnTo>
                  <a:pt x="248210" y="22355"/>
                </a:lnTo>
                <a:lnTo>
                  <a:pt x="298362" y="10161"/>
                </a:lnTo>
                <a:lnTo>
                  <a:pt x="351253" y="2596"/>
                </a:lnTo>
                <a:lnTo>
                  <a:pt x="406399" y="0"/>
                </a:lnTo>
                <a:lnTo>
                  <a:pt x="461545" y="2596"/>
                </a:lnTo>
                <a:lnTo>
                  <a:pt x="514437" y="10161"/>
                </a:lnTo>
                <a:lnTo>
                  <a:pt x="564588" y="22355"/>
                </a:lnTo>
                <a:lnTo>
                  <a:pt x="611517" y="38839"/>
                </a:lnTo>
                <a:lnTo>
                  <a:pt x="654738" y="59275"/>
                </a:lnTo>
                <a:lnTo>
                  <a:pt x="693767" y="83322"/>
                </a:lnTo>
                <a:lnTo>
                  <a:pt x="728121" y="110642"/>
                </a:lnTo>
                <a:lnTo>
                  <a:pt x="757314" y="140897"/>
                </a:lnTo>
                <a:lnTo>
                  <a:pt x="780862" y="173747"/>
                </a:lnTo>
                <a:lnTo>
                  <a:pt x="798282" y="208854"/>
                </a:lnTo>
                <a:lnTo>
                  <a:pt x="809090" y="245877"/>
                </a:lnTo>
                <a:lnTo>
                  <a:pt x="812799" y="284479"/>
                </a:lnTo>
                <a:lnTo>
                  <a:pt x="809090" y="323082"/>
                </a:lnTo>
                <a:lnTo>
                  <a:pt x="798282" y="360105"/>
                </a:lnTo>
                <a:lnTo>
                  <a:pt x="780862" y="395212"/>
                </a:lnTo>
                <a:lnTo>
                  <a:pt x="757314" y="428062"/>
                </a:lnTo>
                <a:lnTo>
                  <a:pt x="728121" y="458317"/>
                </a:lnTo>
                <a:lnTo>
                  <a:pt x="693767" y="485637"/>
                </a:lnTo>
                <a:lnTo>
                  <a:pt x="654738" y="509684"/>
                </a:lnTo>
                <a:lnTo>
                  <a:pt x="611517" y="530120"/>
                </a:lnTo>
                <a:lnTo>
                  <a:pt x="564588" y="546604"/>
                </a:lnTo>
                <a:lnTo>
                  <a:pt x="514437" y="558798"/>
                </a:lnTo>
                <a:lnTo>
                  <a:pt x="461545" y="566363"/>
                </a:lnTo>
                <a:lnTo>
                  <a:pt x="406399" y="568959"/>
                </a:lnTo>
                <a:lnTo>
                  <a:pt x="351253" y="566363"/>
                </a:lnTo>
                <a:lnTo>
                  <a:pt x="298362" y="558798"/>
                </a:lnTo>
                <a:lnTo>
                  <a:pt x="248210" y="546604"/>
                </a:lnTo>
                <a:lnTo>
                  <a:pt x="201281" y="530120"/>
                </a:lnTo>
                <a:lnTo>
                  <a:pt x="158060" y="509684"/>
                </a:lnTo>
                <a:lnTo>
                  <a:pt x="119031" y="485637"/>
                </a:lnTo>
                <a:lnTo>
                  <a:pt x="84678" y="458317"/>
                </a:lnTo>
                <a:lnTo>
                  <a:pt x="55485" y="428062"/>
                </a:lnTo>
                <a:lnTo>
                  <a:pt x="31936" y="395212"/>
                </a:lnTo>
                <a:lnTo>
                  <a:pt x="14516" y="360105"/>
                </a:lnTo>
                <a:lnTo>
                  <a:pt x="3709" y="323082"/>
                </a:lnTo>
                <a:lnTo>
                  <a:pt x="0" y="284479"/>
                </a:lnTo>
                <a:close/>
              </a:path>
            </a:pathLst>
          </a:custGeom>
          <a:ln w="10159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77519" y="2910839"/>
            <a:ext cx="4490990" cy="1456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813943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Control Word </a:t>
            </a:r>
            <a:r>
              <a:rPr sz="4700" dirty="0"/>
              <a:t>to </a:t>
            </a:r>
            <a:r>
              <a:rPr sz="4700" spc="-5" dirty="0"/>
              <a:t>Initialize</a:t>
            </a:r>
            <a:r>
              <a:rPr sz="4700" spc="-60" dirty="0"/>
              <a:t> </a:t>
            </a:r>
            <a:r>
              <a:rPr sz="4700" spc="-5" dirty="0"/>
              <a:t>Timer0</a:t>
            </a:r>
            <a:endParaRPr sz="4700"/>
          </a:p>
        </p:txBody>
      </p:sp>
      <p:sp>
        <p:nvSpPr>
          <p:cNvPr id="5" name="object 5"/>
          <p:cNvSpPr/>
          <p:nvPr/>
        </p:nvSpPr>
        <p:spPr>
          <a:xfrm>
            <a:off x="2590800" y="4942836"/>
            <a:ext cx="4632959" cy="1969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73040" y="2910839"/>
            <a:ext cx="4389120" cy="1696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799084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Example </a:t>
            </a:r>
            <a:r>
              <a:rPr sz="4700" dirty="0"/>
              <a:t>- </a:t>
            </a:r>
            <a:r>
              <a:rPr spc="-10" dirty="0"/>
              <a:t>Set TMR0 </a:t>
            </a:r>
            <a:r>
              <a:rPr spc="-5" dirty="0"/>
              <a:t>as an 8-bit</a:t>
            </a:r>
            <a:r>
              <a:rPr spc="-80" dirty="0"/>
              <a:t> </a:t>
            </a:r>
            <a:r>
              <a:rPr spc="-10" dirty="0"/>
              <a:t>timer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481076" y="2141626"/>
            <a:ext cx="9003665" cy="258572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64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10" dirty="0">
                <a:latin typeface="Times New Roman"/>
                <a:cs typeface="Times New Roman"/>
              </a:rPr>
              <a:t>Every </a:t>
            </a:r>
            <a:r>
              <a:rPr sz="2100" spc="5" dirty="0">
                <a:latin typeface="Times New Roman"/>
                <a:cs typeface="Times New Roman"/>
              </a:rPr>
              <a:t>instruction </a:t>
            </a:r>
            <a:r>
              <a:rPr sz="2100" spc="10" dirty="0">
                <a:latin typeface="Times New Roman"/>
                <a:cs typeface="Times New Roman"/>
              </a:rPr>
              <a:t>cycle </a:t>
            </a:r>
            <a:r>
              <a:rPr sz="2100" spc="5" dirty="0">
                <a:latin typeface="Times New Roman"/>
                <a:cs typeface="Times New Roman"/>
              </a:rPr>
              <a:t>the register is </a:t>
            </a:r>
            <a:r>
              <a:rPr sz="2100" spc="10" dirty="0">
                <a:latin typeface="Times New Roman"/>
                <a:cs typeface="Times New Roman"/>
              </a:rPr>
              <a:t>updated </a:t>
            </a:r>
            <a:r>
              <a:rPr sz="2100" spc="35" dirty="0">
                <a:latin typeface="Wingdings"/>
                <a:cs typeface="Wingdings"/>
              </a:rPr>
              <a:t>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4x(Clock_Period)</a:t>
            </a:r>
            <a:endParaRPr sz="2100">
              <a:latin typeface="Times New Roman"/>
              <a:cs typeface="Times New Roman"/>
            </a:endParaRPr>
          </a:p>
          <a:p>
            <a:pPr marL="513715" marR="2887980" indent="-501015">
              <a:lnSpc>
                <a:spcPct val="101899"/>
              </a:lnSpc>
              <a:spcBef>
                <a:spcPts val="50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10" dirty="0">
                <a:latin typeface="Times New Roman"/>
                <a:cs typeface="Times New Roman"/>
              </a:rPr>
              <a:t>With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5" dirty="0">
                <a:latin typeface="Times New Roman"/>
                <a:cs typeface="Times New Roman"/>
              </a:rPr>
              <a:t>pre-scale=1:256 (divide the </a:t>
            </a:r>
            <a:r>
              <a:rPr sz="2100" spc="10" dirty="0">
                <a:latin typeface="Times New Roman"/>
                <a:cs typeface="Times New Roman"/>
              </a:rPr>
              <a:t>clock </a:t>
            </a:r>
            <a:r>
              <a:rPr sz="2100" spc="15" dirty="0">
                <a:latin typeface="Times New Roman"/>
                <a:cs typeface="Times New Roman"/>
              </a:rPr>
              <a:t>by 256)</a:t>
            </a:r>
            <a:r>
              <a:rPr sz="2100" spc="15" dirty="0">
                <a:latin typeface="Wingdings"/>
                <a:cs typeface="Wingdings"/>
              </a:rPr>
              <a:t>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pre_scalex4x(Clock_Period)</a:t>
            </a:r>
            <a:endParaRPr sz="21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55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5" dirty="0">
                <a:latin typeface="Times New Roman"/>
                <a:cs typeface="Times New Roman"/>
              </a:rPr>
              <a:t>8-bit register </a:t>
            </a:r>
            <a:r>
              <a:rPr sz="2100" spc="10" dirty="0">
                <a:latin typeface="Times New Roman"/>
                <a:cs typeface="Times New Roman"/>
              </a:rPr>
              <a:t>allows counting 256 values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35" dirty="0">
                <a:latin typeface="Wingdings"/>
                <a:cs typeface="Wingdings"/>
              </a:rPr>
              <a:t></a:t>
            </a:r>
            <a:endParaRPr sz="2100">
              <a:latin typeface="Wingdings"/>
              <a:cs typeface="Wingdings"/>
            </a:endParaRPr>
          </a:p>
          <a:p>
            <a:pPr marL="981075" lvl="1" indent="-466090">
              <a:lnSpc>
                <a:spcPct val="100000"/>
              </a:lnSpc>
              <a:spcBef>
                <a:spcPts val="484"/>
              </a:spcBef>
              <a:buClr>
                <a:srgbClr val="999966"/>
              </a:buClr>
              <a:buSzPct val="73684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1900" b="1" spc="5" dirty="0">
                <a:solidFill>
                  <a:srgbClr val="993300"/>
                </a:solidFill>
                <a:latin typeface="Times New Roman"/>
                <a:cs typeface="Times New Roman"/>
              </a:rPr>
              <a:t>(2^n)x</a:t>
            </a:r>
            <a:r>
              <a:rPr sz="1900" b="1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993300"/>
                </a:solidFill>
                <a:latin typeface="Times New Roman"/>
                <a:cs typeface="Times New Roman"/>
              </a:rPr>
              <a:t>pre_scalex4x(Clock_Period)</a:t>
            </a:r>
            <a:endParaRPr sz="1900">
              <a:latin typeface="Times New Roman"/>
              <a:cs typeface="Times New Roman"/>
            </a:endParaRPr>
          </a:p>
          <a:p>
            <a:pPr marL="513715" marR="5080" indent="-501015">
              <a:lnSpc>
                <a:spcPct val="101000"/>
              </a:lnSpc>
              <a:spcBef>
                <a:spcPts val="52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10" dirty="0">
                <a:latin typeface="Times New Roman"/>
                <a:cs typeface="Times New Roman"/>
              </a:rPr>
              <a:t>Assuming using </a:t>
            </a:r>
            <a:r>
              <a:rPr sz="2100" spc="15" dirty="0">
                <a:latin typeface="Times New Roman"/>
                <a:cs typeface="Times New Roman"/>
              </a:rPr>
              <a:t>a 10MHz </a:t>
            </a:r>
            <a:r>
              <a:rPr sz="2100" spc="5" dirty="0">
                <a:latin typeface="Times New Roman"/>
                <a:cs typeface="Times New Roman"/>
              </a:rPr>
              <a:t>internal clock, rising </a:t>
            </a:r>
            <a:r>
              <a:rPr sz="2100" spc="10" dirty="0">
                <a:latin typeface="Times New Roman"/>
                <a:cs typeface="Times New Roman"/>
              </a:rPr>
              <a:t>edge </a:t>
            </a:r>
            <a:r>
              <a:rPr sz="2100" spc="5" dirty="0">
                <a:latin typeface="Times New Roman"/>
                <a:cs typeface="Times New Roman"/>
              </a:rPr>
              <a:t>clock, </a:t>
            </a:r>
            <a:r>
              <a:rPr sz="2100" spc="15" dirty="0">
                <a:latin typeface="Times New Roman"/>
                <a:cs typeface="Times New Roman"/>
              </a:rPr>
              <a:t>how </a:t>
            </a:r>
            <a:r>
              <a:rPr sz="2100" spc="5" dirty="0">
                <a:latin typeface="Times New Roman"/>
                <a:cs typeface="Times New Roman"/>
              </a:rPr>
              <a:t>often the flag  is set if timer </a:t>
            </a:r>
            <a:r>
              <a:rPr sz="2100" spc="15" dirty="0">
                <a:latin typeface="Times New Roman"/>
                <a:cs typeface="Times New Roman"/>
              </a:rPr>
              <a:t>0 </a:t>
            </a:r>
            <a:r>
              <a:rPr sz="2100" spc="5" dirty="0">
                <a:latin typeface="Times New Roman"/>
                <a:cs typeface="Times New Roman"/>
              </a:rPr>
              <a:t>is set </a:t>
            </a:r>
            <a:r>
              <a:rPr sz="2100" spc="10" dirty="0">
                <a:latin typeface="Times New Roman"/>
                <a:cs typeface="Times New Roman"/>
              </a:rPr>
              <a:t>as </a:t>
            </a:r>
            <a:r>
              <a:rPr sz="2100" spc="5" dirty="0">
                <a:latin typeface="Times New Roman"/>
                <a:cs typeface="Times New Roman"/>
              </a:rPr>
              <a:t>8-bit counter? </a:t>
            </a:r>
            <a:r>
              <a:rPr sz="2100" spc="15" dirty="0">
                <a:latin typeface="Times New Roman"/>
                <a:cs typeface="Times New Roman"/>
              </a:rPr>
              <a:t>What </a:t>
            </a:r>
            <a:r>
              <a:rPr sz="2100" spc="10" dirty="0">
                <a:latin typeface="Times New Roman"/>
                <a:cs typeface="Times New Roman"/>
              </a:rPr>
              <a:t>should </a:t>
            </a:r>
            <a:r>
              <a:rPr sz="2100" spc="20" dirty="0">
                <a:latin typeface="Times New Roman"/>
                <a:cs typeface="Times New Roman"/>
              </a:rPr>
              <a:t>TMR0 (</a:t>
            </a:r>
            <a:r>
              <a:rPr sz="1450" spc="20" dirty="0">
                <a:latin typeface="Times New Roman"/>
                <a:cs typeface="Times New Roman"/>
              </a:rPr>
              <a:t>T0CON </a:t>
            </a:r>
            <a:r>
              <a:rPr sz="2100" spc="10" dirty="0">
                <a:latin typeface="Times New Roman"/>
                <a:cs typeface="Times New Roman"/>
              </a:rPr>
              <a:t>) setup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be?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2079" y="4861559"/>
            <a:ext cx="4145279" cy="325120"/>
          </a:xfrm>
          <a:prstGeom prst="rect">
            <a:avLst/>
          </a:prstGeom>
          <a:solidFill>
            <a:srgbClr val="FFFF99"/>
          </a:solidFill>
          <a:ln w="10159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65"/>
              </a:spcBef>
            </a:pPr>
            <a:r>
              <a:rPr sz="1900" spc="5" dirty="0">
                <a:latin typeface="Times New Roman"/>
                <a:cs typeface="Times New Roman"/>
              </a:rPr>
              <a:t>256x256x4x0.1E-6=Every 26.21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msec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0560" y="5430520"/>
            <a:ext cx="4389120" cy="1696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9080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5976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744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0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512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0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152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0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2920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35600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23279" y="5836920"/>
            <a:ext cx="318770" cy="391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30"/>
              </a:spcBef>
            </a:pPr>
            <a:r>
              <a:rPr sz="190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24916" y="2123948"/>
            <a:ext cx="4463415" cy="439801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13715" marR="285750" indent="-501015" algn="just">
              <a:lnSpc>
                <a:spcPct val="80500"/>
              </a:lnSpc>
              <a:spcBef>
                <a:spcPts val="71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4350" algn="l"/>
              </a:tabLst>
            </a:pPr>
            <a:r>
              <a:rPr sz="2550" spc="10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16-bit </a:t>
            </a:r>
            <a:r>
              <a:rPr sz="2550" spc="-5" dirty="0">
                <a:latin typeface="Times New Roman"/>
                <a:cs typeface="Times New Roman"/>
              </a:rPr>
              <a:t>counter/timer </a:t>
            </a:r>
            <a:r>
              <a:rPr sz="2550" dirty="0">
                <a:latin typeface="Times New Roman"/>
                <a:cs typeface="Times New Roman"/>
              </a:rPr>
              <a:t>with  </a:t>
            </a:r>
            <a:r>
              <a:rPr sz="2550" spc="5" dirty="0">
                <a:latin typeface="Times New Roman"/>
                <a:cs typeface="Times New Roman"/>
              </a:rPr>
              <a:t>two </a:t>
            </a:r>
            <a:r>
              <a:rPr sz="2550" dirty="0">
                <a:latin typeface="Times New Roman"/>
                <a:cs typeface="Times New Roman"/>
              </a:rPr>
              <a:t>8-bit registers</a:t>
            </a:r>
            <a:r>
              <a:rPr sz="2550" spc="-7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(TMR1H  and TMR1L); </a:t>
            </a:r>
            <a:r>
              <a:rPr sz="2550" dirty="0">
                <a:solidFill>
                  <a:srgbClr val="3333FF"/>
                </a:solidFill>
                <a:latin typeface="Times New Roman"/>
                <a:cs typeface="Times New Roman"/>
              </a:rPr>
              <a:t>both registers  are readable and</a:t>
            </a:r>
            <a:r>
              <a:rPr sz="2550" spc="-3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550" spc="-5" dirty="0">
                <a:solidFill>
                  <a:srgbClr val="3333FF"/>
                </a:solidFill>
                <a:latin typeface="Times New Roman"/>
                <a:cs typeface="Times New Roman"/>
              </a:rPr>
              <a:t>writable</a:t>
            </a:r>
            <a:endParaRPr sz="2550">
              <a:latin typeface="Times New Roman"/>
              <a:cs typeface="Times New Roman"/>
            </a:endParaRPr>
          </a:p>
          <a:p>
            <a:pPr marL="513715" marR="5080" indent="-501015">
              <a:lnSpc>
                <a:spcPts val="2450"/>
              </a:lnSpc>
              <a:spcBef>
                <a:spcPts val="60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Four options </a:t>
            </a:r>
            <a:r>
              <a:rPr sz="2550" spc="5" dirty="0">
                <a:latin typeface="Times New Roman"/>
                <a:cs typeface="Times New Roman"/>
              </a:rPr>
              <a:t>of </a:t>
            </a:r>
            <a:r>
              <a:rPr sz="2550" dirty="0">
                <a:latin typeface="Times New Roman"/>
                <a:cs typeface="Times New Roman"/>
              </a:rPr>
              <a:t>prescale value  (Bit5-Bit4)</a:t>
            </a:r>
            <a:endParaRPr sz="2550">
              <a:latin typeface="Times New Roman"/>
              <a:cs typeface="Times New Roman"/>
            </a:endParaRPr>
          </a:p>
          <a:p>
            <a:pPr marL="513715" marR="146685" indent="-501015">
              <a:lnSpc>
                <a:spcPct val="80300"/>
              </a:lnSpc>
              <a:spcBef>
                <a:spcPts val="635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Clock source (Bit1) can </a:t>
            </a:r>
            <a:r>
              <a:rPr sz="2550" spc="5" dirty="0">
                <a:latin typeface="Times New Roman"/>
                <a:cs typeface="Times New Roman"/>
              </a:rPr>
              <a:t>be </a:t>
            </a:r>
            <a:r>
              <a:rPr sz="2550" spc="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2550" dirty="0">
                <a:solidFill>
                  <a:srgbClr val="3333FF"/>
                </a:solidFill>
                <a:latin typeface="Times New Roman"/>
                <a:cs typeface="Times New Roman"/>
              </a:rPr>
              <a:t>internal </a:t>
            </a:r>
            <a:r>
              <a:rPr sz="2550" dirty="0">
                <a:latin typeface="Times New Roman"/>
                <a:cs typeface="Times New Roman"/>
              </a:rPr>
              <a:t>(instruction </a:t>
            </a:r>
            <a:r>
              <a:rPr sz="2550" spc="-5" dirty="0">
                <a:latin typeface="Times New Roman"/>
                <a:cs typeface="Times New Roman"/>
              </a:rPr>
              <a:t>cycle) </a:t>
            </a:r>
            <a:r>
              <a:rPr sz="2550" spc="5" dirty="0">
                <a:latin typeface="Times New Roman"/>
                <a:cs typeface="Times New Roman"/>
              </a:rPr>
              <a:t>or  </a:t>
            </a:r>
            <a:r>
              <a:rPr sz="2550" dirty="0">
                <a:latin typeface="Times New Roman"/>
                <a:cs typeface="Times New Roman"/>
              </a:rPr>
              <a:t>external (pin RC0/T13CK1)  </a:t>
            </a:r>
            <a:r>
              <a:rPr sz="2550" spc="5" dirty="0">
                <a:latin typeface="Times New Roman"/>
                <a:cs typeface="Times New Roman"/>
              </a:rPr>
              <a:t>on </a:t>
            </a:r>
            <a:r>
              <a:rPr sz="2550" dirty="0">
                <a:latin typeface="Times New Roman"/>
                <a:cs typeface="Times New Roman"/>
              </a:rPr>
              <a:t>rising</a:t>
            </a:r>
            <a:r>
              <a:rPr sz="2550" spc="-2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edge</a:t>
            </a:r>
            <a:endParaRPr sz="2550">
              <a:latin typeface="Times New Roman"/>
              <a:cs typeface="Times New Roman"/>
            </a:endParaRPr>
          </a:p>
          <a:p>
            <a:pPr marL="513715" marR="395605" indent="-501015">
              <a:lnSpc>
                <a:spcPct val="80400"/>
              </a:lnSpc>
              <a:spcBef>
                <a:spcPts val="61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Sets flag </a:t>
            </a:r>
            <a:r>
              <a:rPr sz="2550" spc="5" dirty="0">
                <a:latin typeface="Times New Roman"/>
                <a:cs typeface="Times New Roman"/>
              </a:rPr>
              <a:t>or </a:t>
            </a:r>
            <a:r>
              <a:rPr sz="2550" dirty="0">
                <a:latin typeface="Times New Roman"/>
                <a:cs typeface="Times New Roman"/>
              </a:rPr>
              <a:t>generates an  interrupt </a:t>
            </a:r>
            <a:r>
              <a:rPr sz="2550" spc="5" dirty="0">
                <a:latin typeface="Times New Roman"/>
                <a:cs typeface="Times New Roman"/>
              </a:rPr>
              <a:t>when </a:t>
            </a:r>
            <a:r>
              <a:rPr sz="2550" dirty="0">
                <a:latin typeface="Times New Roman"/>
                <a:cs typeface="Times New Roman"/>
              </a:rPr>
              <a:t>it</a:t>
            </a:r>
            <a:r>
              <a:rPr sz="2550" spc="-8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overflows  </a:t>
            </a:r>
            <a:r>
              <a:rPr sz="2550" spc="5" dirty="0">
                <a:latin typeface="Times New Roman"/>
                <a:cs typeface="Times New Roman"/>
              </a:rPr>
              <a:t>from FFFFH </a:t>
            </a:r>
            <a:r>
              <a:rPr sz="2550" dirty="0">
                <a:latin typeface="Times New Roman"/>
                <a:cs typeface="Times New Roman"/>
              </a:rPr>
              <a:t>to</a:t>
            </a:r>
            <a:r>
              <a:rPr sz="2550" spc="-4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Times New Roman"/>
                <a:cs typeface="Times New Roman"/>
              </a:rPr>
              <a:t>0000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3040" y="1772920"/>
            <a:ext cx="4460240" cy="3010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3040" y="4861556"/>
            <a:ext cx="4470400" cy="1928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524827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Timer1 </a:t>
            </a:r>
            <a:r>
              <a:rPr sz="4700" dirty="0"/>
              <a:t>– </a:t>
            </a:r>
            <a:r>
              <a:rPr sz="4700" spc="-10" dirty="0"/>
              <a:t>16-bit </a:t>
            </a:r>
            <a:r>
              <a:rPr sz="3400" dirty="0"/>
              <a:t>(1 of</a:t>
            </a:r>
            <a:r>
              <a:rPr sz="3400" spc="-30" dirty="0"/>
              <a:t> </a:t>
            </a:r>
            <a:r>
              <a:rPr sz="3400" dirty="0"/>
              <a:t>5)</a:t>
            </a:r>
            <a:endParaRPr sz="3400"/>
          </a:p>
        </p:txBody>
      </p:sp>
      <p:sp>
        <p:nvSpPr>
          <p:cNvPr id="7" name="object 7"/>
          <p:cNvSpPr/>
          <p:nvPr/>
        </p:nvSpPr>
        <p:spPr>
          <a:xfrm>
            <a:off x="7548880" y="1041400"/>
            <a:ext cx="2103120" cy="1087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42959" y="2179314"/>
            <a:ext cx="1365250" cy="591185"/>
          </a:xfrm>
          <a:custGeom>
            <a:avLst/>
            <a:gdLst/>
            <a:ahLst/>
            <a:cxnLst/>
            <a:rect l="l" t="t" r="r" b="b"/>
            <a:pathLst>
              <a:path w="1365250" h="591185">
                <a:moveTo>
                  <a:pt x="0" y="590974"/>
                </a:moveTo>
                <a:lnTo>
                  <a:pt x="1364830" y="590974"/>
                </a:lnTo>
                <a:lnTo>
                  <a:pt x="1364830" y="0"/>
                </a:lnTo>
                <a:lnTo>
                  <a:pt x="0" y="0"/>
                </a:lnTo>
                <a:lnTo>
                  <a:pt x="0" y="590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42959" y="2179320"/>
            <a:ext cx="1365250" cy="591185"/>
          </a:xfrm>
          <a:custGeom>
            <a:avLst/>
            <a:gdLst/>
            <a:ahLst/>
            <a:cxnLst/>
            <a:rect l="l" t="t" r="r" b="b"/>
            <a:pathLst>
              <a:path w="1365250" h="591185">
                <a:moveTo>
                  <a:pt x="0" y="0"/>
                </a:moveTo>
                <a:lnTo>
                  <a:pt x="1364831" y="0"/>
                </a:lnTo>
                <a:lnTo>
                  <a:pt x="1364831" y="590973"/>
                </a:lnTo>
                <a:lnTo>
                  <a:pt x="0" y="590973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42959" y="2212340"/>
            <a:ext cx="1365250" cy="5130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7155" marR="114300">
              <a:lnSpc>
                <a:spcPct val="101899"/>
              </a:lnSpc>
              <a:spcBef>
                <a:spcPts val="80"/>
              </a:spcBef>
            </a:pP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105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synch 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with  the rising 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edge of 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the  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external</a:t>
            </a:r>
            <a:r>
              <a:rPr sz="10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Times New Roman"/>
                <a:cs typeface="Times New Roman"/>
              </a:rPr>
              <a:t>clock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21762" y="2472067"/>
            <a:ext cx="490855" cy="1170940"/>
          </a:xfrm>
          <a:custGeom>
            <a:avLst/>
            <a:gdLst/>
            <a:ahLst/>
            <a:cxnLst/>
            <a:rect l="l" t="t" r="r" b="b"/>
            <a:pathLst>
              <a:path w="490854" h="1170939">
                <a:moveTo>
                  <a:pt x="7480" y="1062418"/>
                </a:moveTo>
                <a:lnTo>
                  <a:pt x="1917" y="1063231"/>
                </a:lnTo>
                <a:lnTo>
                  <a:pt x="0" y="1065809"/>
                </a:lnTo>
                <a:lnTo>
                  <a:pt x="15265" y="1170317"/>
                </a:lnTo>
                <a:lnTo>
                  <a:pt x="24876" y="1162862"/>
                </a:lnTo>
                <a:lnTo>
                  <a:pt x="23749" y="1162862"/>
                </a:lnTo>
                <a:lnTo>
                  <a:pt x="14325" y="1159065"/>
                </a:lnTo>
                <a:lnTo>
                  <a:pt x="21349" y="1141632"/>
                </a:lnTo>
                <a:lnTo>
                  <a:pt x="10058" y="1064336"/>
                </a:lnTo>
                <a:lnTo>
                  <a:pt x="7480" y="1062418"/>
                </a:lnTo>
                <a:close/>
              </a:path>
              <a:path w="490854" h="1170939">
                <a:moveTo>
                  <a:pt x="21349" y="1141632"/>
                </a:moveTo>
                <a:lnTo>
                  <a:pt x="14325" y="1159065"/>
                </a:lnTo>
                <a:lnTo>
                  <a:pt x="23749" y="1162862"/>
                </a:lnTo>
                <a:lnTo>
                  <a:pt x="24808" y="1160233"/>
                </a:lnTo>
                <a:lnTo>
                  <a:pt x="24066" y="1160233"/>
                </a:lnTo>
                <a:lnTo>
                  <a:pt x="15925" y="1156944"/>
                </a:lnTo>
                <a:lnTo>
                  <a:pt x="22806" y="1151608"/>
                </a:lnTo>
                <a:lnTo>
                  <a:pt x="21349" y="1141632"/>
                </a:lnTo>
                <a:close/>
              </a:path>
              <a:path w="490854" h="1170939">
                <a:moveTo>
                  <a:pt x="92494" y="1097559"/>
                </a:moveTo>
                <a:lnTo>
                  <a:pt x="30772" y="1145429"/>
                </a:lnTo>
                <a:lnTo>
                  <a:pt x="23749" y="1162862"/>
                </a:lnTo>
                <a:lnTo>
                  <a:pt x="24876" y="1162862"/>
                </a:lnTo>
                <a:lnTo>
                  <a:pt x="98717" y="1105585"/>
                </a:lnTo>
                <a:lnTo>
                  <a:pt x="99123" y="1102398"/>
                </a:lnTo>
                <a:lnTo>
                  <a:pt x="95681" y="1097965"/>
                </a:lnTo>
                <a:lnTo>
                  <a:pt x="92494" y="1097559"/>
                </a:lnTo>
                <a:close/>
              </a:path>
              <a:path w="490854" h="1170939">
                <a:moveTo>
                  <a:pt x="22806" y="1151608"/>
                </a:moveTo>
                <a:lnTo>
                  <a:pt x="15925" y="1156944"/>
                </a:lnTo>
                <a:lnTo>
                  <a:pt x="24066" y="1160233"/>
                </a:lnTo>
                <a:lnTo>
                  <a:pt x="22806" y="1151608"/>
                </a:lnTo>
                <a:close/>
              </a:path>
              <a:path w="490854" h="1170939">
                <a:moveTo>
                  <a:pt x="30772" y="1145429"/>
                </a:moveTo>
                <a:lnTo>
                  <a:pt x="22806" y="1151608"/>
                </a:lnTo>
                <a:lnTo>
                  <a:pt x="24066" y="1160233"/>
                </a:lnTo>
                <a:lnTo>
                  <a:pt x="24808" y="1160233"/>
                </a:lnTo>
                <a:lnTo>
                  <a:pt x="30772" y="1145429"/>
                </a:lnTo>
                <a:close/>
              </a:path>
              <a:path w="490854" h="1170939">
                <a:moveTo>
                  <a:pt x="481317" y="0"/>
                </a:moveTo>
                <a:lnTo>
                  <a:pt x="21349" y="1141632"/>
                </a:lnTo>
                <a:lnTo>
                  <a:pt x="22806" y="1151608"/>
                </a:lnTo>
                <a:lnTo>
                  <a:pt x="30772" y="1145429"/>
                </a:lnTo>
                <a:lnTo>
                  <a:pt x="490740" y="3784"/>
                </a:lnTo>
                <a:lnTo>
                  <a:pt x="481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322770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Timer1 </a:t>
            </a:r>
            <a:r>
              <a:rPr sz="3400" dirty="0"/>
              <a:t>(3 of</a:t>
            </a:r>
            <a:r>
              <a:rPr sz="3400" spc="-50" dirty="0"/>
              <a:t> </a:t>
            </a:r>
            <a:r>
              <a:rPr sz="3400" dirty="0"/>
              <a:t>5)</a:t>
            </a:r>
            <a:endParaRPr sz="3400"/>
          </a:p>
        </p:txBody>
      </p:sp>
      <p:sp>
        <p:nvSpPr>
          <p:cNvPr id="4" name="object 4"/>
          <p:cNvSpPr/>
          <p:nvPr/>
        </p:nvSpPr>
        <p:spPr>
          <a:xfrm>
            <a:off x="5608320" y="2209800"/>
            <a:ext cx="3881120" cy="250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200" y="4885263"/>
            <a:ext cx="4714240" cy="2035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236" y="2121064"/>
            <a:ext cx="4969510" cy="51396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450"/>
              </a:spcBef>
              <a:buClr>
                <a:srgbClr val="660000"/>
              </a:buClr>
              <a:buSzPct val="70588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550" dirty="0">
                <a:latin typeface="Times New Roman"/>
                <a:cs typeface="Times New Roman"/>
              </a:rPr>
              <a:t>Timer1</a:t>
            </a:r>
            <a:r>
              <a:rPr sz="2550" spc="-1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Operation</a:t>
            </a:r>
            <a:endParaRPr sz="255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32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5" dirty="0">
                <a:latin typeface="Times New Roman"/>
                <a:cs typeface="Times New Roman"/>
              </a:rPr>
              <a:t>Can </a:t>
            </a:r>
            <a:r>
              <a:rPr sz="2100" spc="10" dirty="0">
                <a:latin typeface="Times New Roman"/>
                <a:cs typeface="Times New Roman"/>
              </a:rPr>
              <a:t>operate </a:t>
            </a:r>
            <a:r>
              <a:rPr sz="2100" spc="5" dirty="0">
                <a:latin typeface="Times New Roman"/>
                <a:cs typeface="Times New Roman"/>
              </a:rPr>
              <a:t>in </a:t>
            </a: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three</a:t>
            </a:r>
            <a:r>
              <a:rPr sz="2100" spc="-20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modes</a:t>
            </a:r>
            <a:r>
              <a:rPr sz="2100" spc="10" dirty="0">
                <a:latin typeface="Times New Roman"/>
                <a:cs typeface="Times New Roman"/>
              </a:rPr>
              <a:t>:</a:t>
            </a:r>
            <a:endParaRPr sz="2100">
              <a:latin typeface="Times New Roman"/>
              <a:cs typeface="Times New Roman"/>
            </a:endParaRPr>
          </a:p>
          <a:p>
            <a:pPr marL="1482090" lvl="2" indent="-499745">
              <a:lnSpc>
                <a:spcPct val="100000"/>
              </a:lnSpc>
              <a:spcBef>
                <a:spcPts val="245"/>
              </a:spcBef>
              <a:buClr>
                <a:srgbClr val="660000"/>
              </a:buClr>
              <a:buSzPct val="65789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1900" spc="5" dirty="0">
                <a:latin typeface="Times New Roman"/>
                <a:cs typeface="Times New Roman"/>
              </a:rPr>
              <a:t>timer,</a:t>
            </a:r>
            <a:endParaRPr sz="1900">
              <a:latin typeface="Times New Roman"/>
              <a:cs typeface="Times New Roman"/>
            </a:endParaRPr>
          </a:p>
          <a:p>
            <a:pPr marL="1482090" lvl="2" indent="-499745">
              <a:lnSpc>
                <a:spcPct val="100000"/>
              </a:lnSpc>
              <a:spcBef>
                <a:spcPts val="265"/>
              </a:spcBef>
              <a:buClr>
                <a:srgbClr val="660000"/>
              </a:buClr>
              <a:buSzPct val="65789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1900" spc="5" dirty="0">
                <a:latin typeface="Times New Roman"/>
                <a:cs typeface="Times New Roman"/>
              </a:rPr>
              <a:t>synchronous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counter,</a:t>
            </a:r>
            <a:endParaRPr sz="1900">
              <a:latin typeface="Times New Roman"/>
              <a:cs typeface="Times New Roman"/>
            </a:endParaRPr>
          </a:p>
          <a:p>
            <a:pPr marL="1482090" lvl="2" indent="-499745">
              <a:lnSpc>
                <a:spcPct val="100000"/>
              </a:lnSpc>
              <a:spcBef>
                <a:spcPts val="265"/>
              </a:spcBef>
              <a:buClr>
                <a:srgbClr val="660000"/>
              </a:buClr>
              <a:buSzPct val="65789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1900" spc="5" dirty="0">
                <a:latin typeface="Times New Roman"/>
                <a:cs typeface="Times New Roman"/>
              </a:rPr>
              <a:t>asynchronous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counter</a:t>
            </a:r>
            <a:endParaRPr sz="1900">
              <a:latin typeface="Times New Roman"/>
              <a:cs typeface="Times New Roman"/>
            </a:endParaRPr>
          </a:p>
          <a:p>
            <a:pPr marL="981075" lvl="1" indent="-466090">
              <a:lnSpc>
                <a:spcPct val="100000"/>
              </a:lnSpc>
              <a:spcBef>
                <a:spcPts val="28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Bit0 </a:t>
            </a:r>
            <a:r>
              <a:rPr sz="2100" spc="10" dirty="0">
                <a:latin typeface="Times New Roman"/>
                <a:cs typeface="Times New Roman"/>
              </a:rPr>
              <a:t>enables or </a:t>
            </a:r>
            <a:r>
              <a:rPr sz="2100" spc="5" dirty="0">
                <a:latin typeface="Times New Roman"/>
                <a:cs typeface="Times New Roman"/>
              </a:rPr>
              <a:t>disables 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timer</a:t>
            </a:r>
            <a:endParaRPr sz="2100">
              <a:latin typeface="Times New Roman"/>
              <a:cs typeface="Times New Roman"/>
            </a:endParaRPr>
          </a:p>
          <a:p>
            <a:pPr marL="981075" marR="5080" lvl="1" indent="-466090">
              <a:lnSpc>
                <a:spcPts val="2300"/>
              </a:lnSpc>
              <a:spcBef>
                <a:spcPts val="55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5" dirty="0">
                <a:latin typeface="Times New Roman"/>
                <a:cs typeface="Times New Roman"/>
              </a:rPr>
              <a:t>When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Bit1 </a:t>
            </a:r>
            <a:r>
              <a:rPr sz="2100" spc="20" dirty="0">
                <a:solidFill>
                  <a:srgbClr val="993300"/>
                </a:solidFill>
                <a:latin typeface="Times New Roman"/>
                <a:cs typeface="Times New Roman"/>
              </a:rPr>
              <a:t>=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0</a:t>
            </a:r>
            <a:r>
              <a:rPr sz="2100" spc="10" dirty="0">
                <a:latin typeface="Times New Roman"/>
                <a:cs typeface="Times New Roman"/>
              </a:rPr>
              <a:t>, </a:t>
            </a:r>
            <a:r>
              <a:rPr sz="2100" spc="5" dirty="0">
                <a:latin typeface="Times New Roman"/>
                <a:cs typeface="Times New Roman"/>
              </a:rPr>
              <a:t>it </a:t>
            </a:r>
            <a:r>
              <a:rPr sz="2100" spc="10" dirty="0">
                <a:latin typeface="Times New Roman"/>
                <a:cs typeface="Times New Roman"/>
              </a:rPr>
              <a:t>operates as </a:t>
            </a:r>
            <a:r>
              <a:rPr sz="2100" spc="15" dirty="0">
                <a:latin typeface="Times New Roman"/>
                <a:cs typeface="Times New Roman"/>
              </a:rPr>
              <a:t>a</a:t>
            </a:r>
            <a:r>
              <a:rPr sz="2100" spc="-120" dirty="0"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3333FF"/>
                </a:solidFill>
                <a:latin typeface="Times New Roman"/>
                <a:cs typeface="Times New Roman"/>
              </a:rPr>
              <a:t>timer 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spc="5" dirty="0">
                <a:latin typeface="Times New Roman"/>
                <a:cs typeface="Times New Roman"/>
              </a:rPr>
              <a:t>increments </a:t>
            </a:r>
            <a:r>
              <a:rPr sz="2100" spc="10" dirty="0">
                <a:latin typeface="Times New Roman"/>
                <a:cs typeface="Times New Roman"/>
              </a:rPr>
              <a:t>count at every  </a:t>
            </a:r>
            <a:r>
              <a:rPr sz="2100" spc="5" dirty="0">
                <a:latin typeface="Times New Roman"/>
                <a:cs typeface="Times New Roman"/>
              </a:rPr>
              <a:t>instruction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cycle.</a:t>
            </a:r>
            <a:endParaRPr sz="2100">
              <a:latin typeface="Times New Roman"/>
              <a:cs typeface="Times New Roman"/>
            </a:endParaRPr>
          </a:p>
          <a:p>
            <a:pPr marL="1482090" marR="328930" lvl="2" indent="-499745">
              <a:lnSpc>
                <a:spcPct val="90900"/>
              </a:lnSpc>
              <a:spcBef>
                <a:spcPts val="445"/>
              </a:spcBef>
              <a:buClr>
                <a:srgbClr val="660000"/>
              </a:buClr>
              <a:buSzPct val="65789"/>
              <a:buFont typeface="Wingdings"/>
              <a:buChar char=""/>
              <a:tabLst>
                <a:tab pos="1482090" algn="l"/>
                <a:tab pos="1482725" algn="l"/>
              </a:tabLst>
            </a:pPr>
            <a:r>
              <a:rPr sz="1900" spc="10" dirty="0">
                <a:latin typeface="Times New Roman"/>
                <a:cs typeface="Times New Roman"/>
              </a:rPr>
              <a:t>When </a:t>
            </a:r>
            <a:r>
              <a:rPr sz="1900" dirty="0">
                <a:solidFill>
                  <a:srgbClr val="993300"/>
                </a:solidFill>
                <a:latin typeface="Times New Roman"/>
                <a:cs typeface="Times New Roman"/>
              </a:rPr>
              <a:t>Bit1 </a:t>
            </a:r>
            <a:r>
              <a:rPr sz="1900" spc="10" dirty="0">
                <a:solidFill>
                  <a:srgbClr val="993300"/>
                </a:solidFill>
                <a:latin typeface="Times New Roman"/>
                <a:cs typeface="Times New Roman"/>
              </a:rPr>
              <a:t>= </a:t>
            </a:r>
            <a:r>
              <a:rPr sz="1900" spc="5" dirty="0">
                <a:solidFill>
                  <a:srgbClr val="993300"/>
                </a:solidFill>
                <a:latin typeface="Times New Roman"/>
                <a:cs typeface="Times New Roman"/>
              </a:rPr>
              <a:t>1</a:t>
            </a:r>
            <a:r>
              <a:rPr sz="1900" spc="5" dirty="0">
                <a:latin typeface="Times New Roman"/>
                <a:cs typeface="Times New Roman"/>
              </a:rPr>
              <a:t>, </a:t>
            </a:r>
            <a:r>
              <a:rPr sz="1900" dirty="0">
                <a:latin typeface="Times New Roman"/>
                <a:cs typeface="Times New Roman"/>
              </a:rPr>
              <a:t>it </a:t>
            </a:r>
            <a:r>
              <a:rPr sz="1900" spc="5" dirty="0">
                <a:latin typeface="Times New Roman"/>
                <a:cs typeface="Times New Roman"/>
              </a:rPr>
              <a:t>operates as a </a:t>
            </a:r>
            <a:r>
              <a:rPr sz="1900" spc="5" dirty="0">
                <a:solidFill>
                  <a:srgbClr val="3333FF"/>
                </a:solidFill>
                <a:latin typeface="Times New Roman"/>
                <a:cs typeface="Times New Roman"/>
              </a:rPr>
              <a:t> counter </a:t>
            </a:r>
            <a:r>
              <a:rPr sz="1900" spc="5" dirty="0">
                <a:latin typeface="Times New Roman"/>
                <a:cs typeface="Times New Roman"/>
              </a:rPr>
              <a:t>and increments count at  every rising edge of the external  clock.</a:t>
            </a:r>
            <a:endParaRPr sz="1900">
              <a:latin typeface="Times New Roman"/>
              <a:cs typeface="Times New Roman"/>
            </a:endParaRPr>
          </a:p>
          <a:p>
            <a:pPr marL="981075" marR="125095" lvl="1" indent="-466090">
              <a:lnSpc>
                <a:spcPts val="2300"/>
              </a:lnSpc>
              <a:spcBef>
                <a:spcPts val="54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981075" algn="l"/>
                <a:tab pos="981710" algn="l"/>
              </a:tabLst>
            </a:pPr>
            <a:r>
              <a:rPr sz="2100" spc="15" dirty="0">
                <a:latin typeface="Times New Roman"/>
                <a:cs typeface="Times New Roman"/>
              </a:rPr>
              <a:t>When </a:t>
            </a:r>
            <a:r>
              <a:rPr sz="2100" spc="10" dirty="0">
                <a:solidFill>
                  <a:srgbClr val="3333FF"/>
                </a:solidFill>
                <a:latin typeface="Times New Roman"/>
                <a:cs typeface="Times New Roman"/>
              </a:rPr>
              <a:t>Bit3 </a:t>
            </a:r>
            <a:r>
              <a:rPr sz="2100" spc="20" dirty="0">
                <a:solidFill>
                  <a:srgbClr val="3333FF"/>
                </a:solidFill>
                <a:latin typeface="Times New Roman"/>
                <a:cs typeface="Times New Roman"/>
              </a:rPr>
              <a:t>= </a:t>
            </a:r>
            <a:r>
              <a:rPr sz="2100" spc="10" dirty="0">
                <a:solidFill>
                  <a:srgbClr val="3333FF"/>
                </a:solidFill>
                <a:latin typeface="Times New Roman"/>
                <a:cs typeface="Times New Roman"/>
              </a:rPr>
              <a:t>1</a:t>
            </a:r>
            <a:r>
              <a:rPr sz="2100" spc="10" dirty="0">
                <a:latin typeface="Times New Roman"/>
                <a:cs typeface="Times New Roman"/>
              </a:rPr>
              <a:t>, Timer1 </a:t>
            </a:r>
            <a:r>
              <a:rPr sz="2100" spc="5" dirty="0">
                <a:latin typeface="Times New Roman"/>
                <a:cs typeface="Times New Roman"/>
              </a:rPr>
              <a:t>oscillator</a:t>
            </a:r>
            <a:r>
              <a:rPr sz="2100" spc="-9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is  </a:t>
            </a:r>
            <a:r>
              <a:rPr sz="2100" spc="10" dirty="0">
                <a:latin typeface="Times New Roman"/>
                <a:cs typeface="Times New Roman"/>
              </a:rPr>
              <a:t>enabled which </a:t>
            </a:r>
            <a:r>
              <a:rPr sz="2100" spc="5" dirty="0">
                <a:latin typeface="Times New Roman"/>
                <a:cs typeface="Times New Roman"/>
              </a:rPr>
              <a:t>is </a:t>
            </a:r>
            <a:r>
              <a:rPr sz="2100" spc="10" dirty="0">
                <a:latin typeface="Times New Roman"/>
                <a:cs typeface="Times New Roman"/>
              </a:rPr>
              <a:t>used for low  frequency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operations.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7792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</a:t>
            </a:r>
            <a:r>
              <a:rPr sz="4700" spc="-5" dirty="0"/>
              <a:t>i</a:t>
            </a:r>
            <a:r>
              <a:rPr sz="4700" spc="-10" dirty="0"/>
              <a:t>mer2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399795" y="2440939"/>
            <a:ext cx="5155565" cy="31464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13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20" dirty="0">
                <a:latin typeface="Times New Roman"/>
                <a:cs typeface="Times New Roman"/>
              </a:rPr>
              <a:t>Two </a:t>
            </a:r>
            <a:r>
              <a:rPr sz="2100" spc="5" dirty="0">
                <a:latin typeface="Times New Roman"/>
                <a:cs typeface="Times New Roman"/>
              </a:rPr>
              <a:t>8-bit registers </a:t>
            </a:r>
            <a:r>
              <a:rPr sz="2100" spc="15" dirty="0">
                <a:latin typeface="Times New Roman"/>
                <a:cs typeface="Times New Roman"/>
              </a:rPr>
              <a:t>(TMR2 </a:t>
            </a:r>
            <a:r>
              <a:rPr sz="2100" spc="10" dirty="0">
                <a:latin typeface="Times New Roman"/>
                <a:cs typeface="Times New Roman"/>
              </a:rPr>
              <a:t>and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PR2)</a:t>
            </a:r>
            <a:endParaRPr sz="2100">
              <a:latin typeface="Times New Roman"/>
              <a:cs typeface="Times New Roman"/>
            </a:endParaRPr>
          </a:p>
          <a:p>
            <a:pPr marL="513715" marR="123825" indent="-501015">
              <a:lnSpc>
                <a:spcPct val="81400"/>
              </a:lnSpc>
              <a:spcBef>
                <a:spcPts val="49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20" dirty="0">
                <a:latin typeface="Times New Roman"/>
                <a:cs typeface="Times New Roman"/>
              </a:rPr>
              <a:t>An </a:t>
            </a:r>
            <a:r>
              <a:rPr sz="2100" spc="5" dirty="0">
                <a:latin typeface="Times New Roman"/>
                <a:cs typeface="Times New Roman"/>
              </a:rPr>
              <a:t>8-bit </a:t>
            </a:r>
            <a:r>
              <a:rPr sz="2100" spc="10" dirty="0">
                <a:latin typeface="Times New Roman"/>
                <a:cs typeface="Times New Roman"/>
              </a:rPr>
              <a:t>number </a:t>
            </a:r>
            <a:r>
              <a:rPr sz="2100" spc="5" dirty="0">
                <a:latin typeface="Times New Roman"/>
                <a:cs typeface="Times New Roman"/>
              </a:rPr>
              <a:t>is </a:t>
            </a:r>
            <a:r>
              <a:rPr sz="2100" spc="10" dirty="0">
                <a:latin typeface="Times New Roman"/>
                <a:cs typeface="Times New Roman"/>
              </a:rPr>
              <a:t>loaded </a:t>
            </a:r>
            <a:r>
              <a:rPr sz="2100" spc="5" dirty="0">
                <a:latin typeface="Times New Roman"/>
                <a:cs typeface="Times New Roman"/>
              </a:rPr>
              <a:t>in </a:t>
            </a:r>
            <a:r>
              <a:rPr sz="2100" spc="15" dirty="0">
                <a:solidFill>
                  <a:srgbClr val="3333FF"/>
                </a:solidFill>
                <a:latin typeface="Times New Roman"/>
                <a:cs typeface="Times New Roman"/>
              </a:rPr>
              <a:t>PR2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spc="5" dirty="0">
                <a:latin typeface="Times New Roman"/>
                <a:cs typeface="Times New Roman"/>
              </a:rPr>
              <a:t>the  timer is </a:t>
            </a:r>
            <a:r>
              <a:rPr sz="2100" spc="10" dirty="0">
                <a:latin typeface="Times New Roman"/>
                <a:cs typeface="Times New Roman"/>
              </a:rPr>
              <a:t>turned on, which </a:t>
            </a:r>
            <a:r>
              <a:rPr sz="2100" spc="5" dirty="0">
                <a:latin typeface="Times New Roman"/>
                <a:cs typeface="Times New Roman"/>
              </a:rPr>
              <a:t>is </a:t>
            </a:r>
            <a:r>
              <a:rPr sz="2100" spc="10" dirty="0">
                <a:latin typeface="Times New Roman"/>
                <a:cs typeface="Times New Roman"/>
              </a:rPr>
              <a:t>incremented  every </a:t>
            </a:r>
            <a:r>
              <a:rPr sz="2100" spc="5" dirty="0">
                <a:latin typeface="Times New Roman"/>
                <a:cs typeface="Times New Roman"/>
              </a:rPr>
              <a:t>instruction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cycle.</a:t>
            </a:r>
            <a:endParaRPr sz="2100">
              <a:latin typeface="Times New Roman"/>
              <a:cs typeface="Times New Roman"/>
            </a:endParaRPr>
          </a:p>
          <a:p>
            <a:pPr marL="513715" marR="262890" indent="-501015" algn="just">
              <a:lnSpc>
                <a:spcPct val="81300"/>
              </a:lnSpc>
              <a:spcBef>
                <a:spcPts val="520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4350" algn="l"/>
              </a:tabLst>
            </a:pPr>
            <a:r>
              <a:rPr sz="2100" spc="15" dirty="0">
                <a:latin typeface="Times New Roman"/>
                <a:cs typeface="Times New Roman"/>
              </a:rPr>
              <a:t>When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count </a:t>
            </a:r>
            <a:r>
              <a:rPr sz="2100" spc="5" dirty="0">
                <a:latin typeface="Times New Roman"/>
                <a:cs typeface="Times New Roman"/>
              </a:rPr>
              <a:t>in the timer register </a:t>
            </a:r>
            <a:r>
              <a:rPr sz="2100" spc="10" dirty="0">
                <a:latin typeface="Times New Roman"/>
                <a:cs typeface="Times New Roman"/>
              </a:rPr>
              <a:t>and  </a:t>
            </a:r>
            <a:r>
              <a:rPr sz="2100" spc="5" dirty="0">
                <a:latin typeface="Times New Roman"/>
                <a:cs typeface="Times New Roman"/>
              </a:rPr>
              <a:t>the </a:t>
            </a:r>
            <a:r>
              <a:rPr sz="2100" spc="15" dirty="0">
                <a:latin typeface="Times New Roman"/>
                <a:cs typeface="Times New Roman"/>
              </a:rPr>
              <a:t>PR </a:t>
            </a:r>
            <a:r>
              <a:rPr sz="2100" spc="5" dirty="0">
                <a:latin typeface="Times New Roman"/>
                <a:cs typeface="Times New Roman"/>
              </a:rPr>
              <a:t>register </a:t>
            </a:r>
            <a:r>
              <a:rPr sz="2100" spc="10" dirty="0">
                <a:solidFill>
                  <a:srgbClr val="3333FF"/>
                </a:solidFill>
                <a:latin typeface="Times New Roman"/>
                <a:cs typeface="Times New Roman"/>
              </a:rPr>
              <a:t>match</a:t>
            </a:r>
            <a:r>
              <a:rPr sz="2100" spc="10" dirty="0">
                <a:latin typeface="Times New Roman"/>
                <a:cs typeface="Times New Roman"/>
              </a:rPr>
              <a:t>, an output </a:t>
            </a:r>
            <a:r>
              <a:rPr sz="2100" spc="10" dirty="0">
                <a:solidFill>
                  <a:srgbClr val="993300"/>
                </a:solidFill>
                <a:latin typeface="Times New Roman"/>
                <a:cs typeface="Times New Roman"/>
              </a:rPr>
              <a:t>pulse </a:t>
            </a:r>
            <a:r>
              <a:rPr sz="2100" dirty="0">
                <a:latin typeface="Times New Roman"/>
                <a:cs typeface="Times New Roman"/>
              </a:rPr>
              <a:t>is  </a:t>
            </a:r>
            <a:r>
              <a:rPr sz="2100" spc="10" dirty="0">
                <a:latin typeface="Times New Roman"/>
                <a:cs typeface="Times New Roman"/>
              </a:rPr>
              <a:t>generated and </a:t>
            </a:r>
            <a:r>
              <a:rPr sz="2100" spc="5" dirty="0">
                <a:latin typeface="Times New Roman"/>
                <a:cs typeface="Times New Roman"/>
              </a:rPr>
              <a:t>the timer register is </a:t>
            </a:r>
            <a:r>
              <a:rPr sz="2100" spc="10" dirty="0">
                <a:latin typeface="Times New Roman"/>
                <a:cs typeface="Times New Roman"/>
              </a:rPr>
              <a:t>set </a:t>
            </a:r>
            <a:r>
              <a:rPr sz="2100" spc="5" dirty="0">
                <a:latin typeface="Times New Roman"/>
                <a:cs typeface="Times New Roman"/>
              </a:rPr>
              <a:t>to  zero.</a:t>
            </a:r>
            <a:endParaRPr sz="2100">
              <a:latin typeface="Times New Roman"/>
              <a:cs typeface="Times New Roman"/>
            </a:endParaRPr>
          </a:p>
          <a:p>
            <a:pPr marL="513715" marR="5080" indent="-501015">
              <a:lnSpc>
                <a:spcPct val="81400"/>
              </a:lnSpc>
              <a:spcBef>
                <a:spcPts val="495"/>
              </a:spcBef>
              <a:buClr>
                <a:srgbClr val="660000"/>
              </a:buClr>
              <a:buSzPct val="69047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2100" spc="15" dirty="0">
                <a:latin typeface="Times New Roman"/>
                <a:cs typeface="Times New Roman"/>
              </a:rPr>
              <a:t>The </a:t>
            </a:r>
            <a:r>
              <a:rPr sz="2100" spc="10" dirty="0">
                <a:latin typeface="Times New Roman"/>
                <a:cs typeface="Times New Roman"/>
              </a:rPr>
              <a:t>output </a:t>
            </a:r>
            <a:r>
              <a:rPr sz="2100" spc="5" dirty="0">
                <a:latin typeface="Times New Roman"/>
                <a:cs typeface="Times New Roman"/>
              </a:rPr>
              <a:t>pulse </a:t>
            </a:r>
            <a:r>
              <a:rPr sz="2100" spc="10" dirty="0">
                <a:latin typeface="Times New Roman"/>
                <a:cs typeface="Times New Roman"/>
              </a:rPr>
              <a:t>goes through </a:t>
            </a:r>
            <a:r>
              <a:rPr sz="2100" spc="15" dirty="0">
                <a:latin typeface="Times New Roman"/>
                <a:cs typeface="Times New Roman"/>
              </a:rPr>
              <a:t>a </a:t>
            </a:r>
            <a:r>
              <a:rPr sz="2100" spc="5" dirty="0">
                <a:solidFill>
                  <a:srgbClr val="993300"/>
                </a:solidFill>
                <a:latin typeface="Times New Roman"/>
                <a:cs typeface="Times New Roman"/>
              </a:rPr>
              <a:t>postscaler </a:t>
            </a:r>
            <a:r>
              <a:rPr sz="2100" spc="5" dirty="0">
                <a:latin typeface="Times New Roman"/>
                <a:cs typeface="Times New Roman"/>
              </a:rPr>
              <a:t> that divides the </a:t>
            </a:r>
            <a:r>
              <a:rPr sz="2100" spc="10" dirty="0">
                <a:latin typeface="Times New Roman"/>
                <a:cs typeface="Times New Roman"/>
              </a:rPr>
              <a:t>frequency </a:t>
            </a:r>
            <a:r>
              <a:rPr sz="2100" spc="15" dirty="0">
                <a:latin typeface="Times New Roman"/>
                <a:cs typeface="Times New Roman"/>
              </a:rPr>
              <a:t>by </a:t>
            </a:r>
            <a:r>
              <a:rPr sz="2100" spc="5" dirty="0">
                <a:latin typeface="Times New Roman"/>
                <a:cs typeface="Times New Roman"/>
              </a:rPr>
              <a:t>the scale  factor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spc="5" dirty="0">
                <a:latin typeface="Times New Roman"/>
                <a:cs typeface="Times New Roman"/>
              </a:rPr>
              <a:t>sets the flag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15" dirty="0">
                <a:solidFill>
                  <a:srgbClr val="993300"/>
                </a:solidFill>
                <a:latin typeface="Times New Roman"/>
                <a:cs typeface="Times New Roman"/>
              </a:rPr>
              <a:t>TMR2IF-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376" y="5562091"/>
            <a:ext cx="4494530" cy="7874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78155" marR="5080" indent="-465455">
              <a:lnSpc>
                <a:spcPts val="1850"/>
              </a:lnSpc>
              <a:spcBef>
                <a:spcPts val="540"/>
              </a:spcBef>
              <a:buClr>
                <a:srgbClr val="999966"/>
              </a:buClr>
              <a:buSzPct val="73684"/>
              <a:buFont typeface="Wingdings"/>
              <a:buChar char=""/>
              <a:tabLst>
                <a:tab pos="478155" algn="l"/>
                <a:tab pos="478790" algn="l"/>
              </a:tabLst>
            </a:pPr>
            <a:r>
              <a:rPr sz="1900" dirty="0">
                <a:latin typeface="Times New Roman"/>
                <a:cs typeface="Times New Roman"/>
              </a:rPr>
              <a:t>Bit1 </a:t>
            </a:r>
            <a:r>
              <a:rPr sz="1900" spc="5" dirty="0">
                <a:latin typeface="Times New Roman"/>
                <a:cs typeface="Times New Roman"/>
              </a:rPr>
              <a:t>in the Peripheral Interrupt Register1  (PIR1) that can be used to generate an  interrupt.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98159" y="2423160"/>
            <a:ext cx="4063999" cy="172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0720" y="4617720"/>
            <a:ext cx="3901439" cy="1671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65235" y="2782315"/>
            <a:ext cx="39560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15" dirty="0">
                <a:solidFill>
                  <a:srgbClr val="993300"/>
                </a:solidFill>
                <a:latin typeface="Times New Roman"/>
                <a:cs typeface="Times New Roman"/>
              </a:rPr>
              <a:t>P</a:t>
            </a:r>
            <a:r>
              <a:rPr sz="1250" b="1" spc="5" dirty="0">
                <a:solidFill>
                  <a:srgbClr val="993300"/>
                </a:solidFill>
                <a:latin typeface="Times New Roman"/>
                <a:cs typeface="Times New Roman"/>
              </a:rPr>
              <a:t>u</a:t>
            </a:r>
            <a:r>
              <a:rPr sz="125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l</a:t>
            </a:r>
            <a:r>
              <a:rPr sz="1250" b="1" dirty="0">
                <a:solidFill>
                  <a:srgbClr val="993300"/>
                </a:solidFill>
                <a:latin typeface="Times New Roman"/>
                <a:cs typeface="Times New Roman"/>
              </a:rPr>
              <a:t>s</a:t>
            </a:r>
            <a:r>
              <a:rPr sz="1250" b="1" spc="5" dirty="0">
                <a:solidFill>
                  <a:srgbClr val="993300"/>
                </a:solidFill>
                <a:latin typeface="Times New Roman"/>
                <a:cs typeface="Times New Roman"/>
              </a:rPr>
              <a:t>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08595" y="4163059"/>
            <a:ext cx="22104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5" dirty="0">
                <a:latin typeface="Times New Roman"/>
                <a:cs typeface="Times New Roman"/>
              </a:rPr>
              <a:t>Master Synchronous </a:t>
            </a:r>
            <a:r>
              <a:rPr sz="1050" dirty="0">
                <a:latin typeface="Times New Roman"/>
                <a:cs typeface="Times New Roman"/>
              </a:rPr>
              <a:t>Serial Port</a:t>
            </a:r>
            <a:r>
              <a:rPr sz="1050" spc="-5" dirty="0">
                <a:latin typeface="Times New Roman"/>
                <a:cs typeface="Times New Roman"/>
              </a:rPr>
              <a:t> </a:t>
            </a:r>
            <a:r>
              <a:rPr sz="1050" spc="5" dirty="0">
                <a:latin typeface="Times New Roman"/>
                <a:cs typeface="Times New Roman"/>
              </a:rPr>
              <a:t>(</a:t>
            </a:r>
            <a:r>
              <a:rPr sz="1050" i="1" spc="5" dirty="0">
                <a:latin typeface="Times New Roman"/>
                <a:cs typeface="Times New Roman"/>
              </a:rPr>
              <a:t>MSSP</a:t>
            </a:r>
            <a:r>
              <a:rPr sz="1050" spc="5" dirty="0">
                <a:latin typeface="Times New Roman"/>
                <a:cs typeface="Times New Roman"/>
              </a:rPr>
              <a:t>)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86800" y="4780279"/>
            <a:ext cx="975360" cy="243840"/>
          </a:xfrm>
          <a:custGeom>
            <a:avLst/>
            <a:gdLst/>
            <a:ahLst/>
            <a:cxnLst/>
            <a:rect l="l" t="t" r="r" b="b"/>
            <a:pathLst>
              <a:path w="975359" h="243839">
                <a:moveTo>
                  <a:pt x="0" y="0"/>
                </a:moveTo>
                <a:lnTo>
                  <a:pt x="975359" y="0"/>
                </a:lnTo>
                <a:lnTo>
                  <a:pt x="97535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8400" y="4780279"/>
            <a:ext cx="1950720" cy="243840"/>
          </a:xfrm>
          <a:custGeom>
            <a:avLst/>
            <a:gdLst/>
            <a:ahLst/>
            <a:cxnLst/>
            <a:rect l="l" t="t" r="r" b="b"/>
            <a:pathLst>
              <a:path w="1950720" h="243839">
                <a:moveTo>
                  <a:pt x="0" y="0"/>
                </a:moveTo>
                <a:lnTo>
                  <a:pt x="1950719" y="0"/>
                </a:lnTo>
                <a:lnTo>
                  <a:pt x="1950719" y="243839"/>
                </a:lnTo>
                <a:lnTo>
                  <a:pt x="0" y="243839"/>
                </a:lnTo>
                <a:lnTo>
                  <a:pt x="0" y="0"/>
                </a:lnTo>
                <a:close/>
              </a:path>
            </a:pathLst>
          </a:custGeom>
          <a:ln w="2709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71635" y="2373884"/>
            <a:ext cx="69151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5" dirty="0">
                <a:solidFill>
                  <a:srgbClr val="993300"/>
                </a:solidFill>
                <a:latin typeface="Times New Roman"/>
                <a:cs typeface="Times New Roman"/>
              </a:rPr>
              <a:t>Freq.</a:t>
            </a:r>
            <a:r>
              <a:rPr sz="1250" b="1" spc="-50" dirty="0">
                <a:solidFill>
                  <a:srgbClr val="993300"/>
                </a:solidFill>
                <a:latin typeface="Times New Roman"/>
                <a:cs typeface="Times New Roman"/>
              </a:rPr>
              <a:t> </a:t>
            </a:r>
            <a:r>
              <a:rPr sz="1250" b="1" spc="10" dirty="0">
                <a:solidFill>
                  <a:srgbClr val="993300"/>
                </a:solidFill>
                <a:latin typeface="Times New Roman"/>
                <a:cs typeface="Times New Roman"/>
              </a:rPr>
              <a:t>Clk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90499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4" y="1"/>
                </a:lnTo>
              </a:path>
            </a:pathLst>
          </a:custGeom>
          <a:ln w="19049">
            <a:solidFill>
              <a:srgbClr val="A9A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2600" y="2514600"/>
            <a:ext cx="3571240" cy="306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3139" y="1099820"/>
            <a:ext cx="7489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PIC18F452/4520 </a:t>
            </a:r>
            <a:r>
              <a:rPr spc="440" dirty="0"/>
              <a:t>I/O </a:t>
            </a:r>
            <a:r>
              <a:rPr spc="5" dirty="0"/>
              <a:t>Ports </a:t>
            </a:r>
            <a:r>
              <a:rPr sz="3200" spc="-120" dirty="0">
                <a:solidFill>
                  <a:srgbClr val="A9A700"/>
                </a:solidFill>
              </a:rPr>
              <a:t>(4 </a:t>
            </a:r>
            <a:r>
              <a:rPr sz="3200" dirty="0">
                <a:solidFill>
                  <a:srgbClr val="A9A700"/>
                </a:solidFill>
              </a:rPr>
              <a:t>of</a:t>
            </a:r>
            <a:r>
              <a:rPr sz="3200" spc="-330" dirty="0">
                <a:solidFill>
                  <a:srgbClr val="A9A700"/>
                </a:solidFill>
              </a:rPr>
              <a:t> </a:t>
            </a:r>
            <a:r>
              <a:rPr sz="3200" spc="-120" dirty="0">
                <a:solidFill>
                  <a:srgbClr val="A9A700"/>
                </a:solidFill>
              </a:rPr>
              <a:t>5)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840739" y="2090420"/>
            <a:ext cx="5052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800" spc="365" dirty="0">
                <a:solidFill>
                  <a:srgbClr val="6666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Verdana"/>
                <a:cs typeface="Verdana"/>
              </a:rPr>
              <a:t>PORTB Internal Block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Diagram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339" y="2776220"/>
            <a:ext cx="3385185" cy="16586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42037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Verdana"/>
                <a:cs typeface="Verdana"/>
              </a:rPr>
              <a:t>Three </a:t>
            </a:r>
            <a:r>
              <a:rPr sz="1800" spc="-5" dirty="0">
                <a:latin typeface="Verdana"/>
                <a:cs typeface="Verdana"/>
              </a:rPr>
              <a:t>internal </a:t>
            </a:r>
            <a:r>
              <a:rPr sz="1800" dirty="0">
                <a:latin typeface="Verdana"/>
                <a:cs typeface="Verdana"/>
              </a:rPr>
              <a:t>D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flip-flops  (latches):</a:t>
            </a:r>
            <a:endParaRPr sz="1800">
              <a:latin typeface="Verdana"/>
              <a:cs typeface="Verdana"/>
            </a:endParaRPr>
          </a:p>
          <a:p>
            <a:pPr marL="469265" marR="5080">
              <a:lnSpc>
                <a:spcPts val="2100"/>
              </a:lnSpc>
              <a:spcBef>
                <a:spcPts val="100"/>
              </a:spcBef>
            </a:pP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Data latch </a:t>
            </a:r>
            <a:r>
              <a:rPr sz="1800" spc="-5" dirty="0">
                <a:latin typeface="Verdana"/>
                <a:cs typeface="Verdana"/>
              </a:rPr>
              <a:t>to output data  </a:t>
            </a:r>
            <a:r>
              <a:rPr sz="1800" dirty="0">
                <a:solidFill>
                  <a:srgbClr val="0066FF"/>
                </a:solidFill>
                <a:latin typeface="Verdana"/>
                <a:cs typeface="Verdana"/>
              </a:rPr>
              <a:t>TRIS </a:t>
            </a: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latch </a:t>
            </a:r>
            <a:r>
              <a:rPr sz="1800" spc="-5" dirty="0">
                <a:latin typeface="Verdana"/>
                <a:cs typeface="Verdana"/>
              </a:rPr>
              <a:t>to setup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  <a:p>
            <a:pPr marL="469265">
              <a:lnSpc>
                <a:spcPts val="2110"/>
              </a:lnSpc>
            </a:pPr>
            <a:r>
              <a:rPr sz="1800" spc="-5" dirty="0">
                <a:latin typeface="Verdana"/>
                <a:cs typeface="Verdana"/>
              </a:rPr>
              <a:t>direction</a:t>
            </a:r>
            <a:endParaRPr sz="1800">
              <a:latin typeface="Verdana"/>
              <a:cs typeface="Verdana"/>
            </a:endParaRPr>
          </a:p>
          <a:p>
            <a:pPr marL="469265">
              <a:lnSpc>
                <a:spcPts val="2130"/>
              </a:lnSpc>
            </a:pPr>
            <a:r>
              <a:rPr sz="1800" spc="-5" dirty="0">
                <a:solidFill>
                  <a:srgbClr val="0066FF"/>
                </a:solidFill>
                <a:latin typeface="Verdana"/>
                <a:cs typeface="Verdana"/>
              </a:rPr>
              <a:t>Input latch </a:t>
            </a:r>
            <a:r>
              <a:rPr sz="1800" spc="-5" dirty="0">
                <a:latin typeface="Verdana"/>
                <a:cs typeface="Verdana"/>
              </a:rPr>
              <a:t>for input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data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3540" y="2319020"/>
            <a:ext cx="638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Verdana"/>
                <a:cs typeface="Verdana"/>
              </a:rPr>
              <a:t>Pull-up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8509" y="5981382"/>
            <a:ext cx="262382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Q- </a:t>
            </a:r>
            <a:r>
              <a:rPr sz="1400" b="1" spc="-5" dirty="0">
                <a:solidFill>
                  <a:srgbClr val="FF0000"/>
                </a:solidFill>
                <a:latin typeface="Verdana"/>
                <a:cs typeface="Verdana"/>
              </a:rPr>
              <a:t>TRIS: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0 </a:t>
            </a:r>
            <a:r>
              <a:rPr sz="1400" spc="-690" dirty="0">
                <a:solidFill>
                  <a:srgbClr val="FF2600"/>
                </a:solidFill>
                <a:latin typeface="Wingdings"/>
                <a:cs typeface="Wingdings"/>
              </a:rPr>
              <a:t></a:t>
            </a:r>
            <a:r>
              <a:rPr sz="1400" spc="11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A is</a:t>
            </a:r>
            <a:r>
              <a:rPr sz="1400" b="1" spc="-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enabled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Q- </a:t>
            </a:r>
            <a:r>
              <a:rPr sz="1400" b="1" spc="-5" dirty="0">
                <a:solidFill>
                  <a:srgbClr val="FF0000"/>
                </a:solidFill>
                <a:latin typeface="Verdana"/>
                <a:cs typeface="Verdana"/>
              </a:rPr>
              <a:t>TRIS: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1 </a:t>
            </a:r>
            <a:r>
              <a:rPr sz="1400" spc="-690" dirty="0">
                <a:solidFill>
                  <a:srgbClr val="FF2600"/>
                </a:solidFill>
                <a:latin typeface="Wingdings"/>
                <a:cs typeface="Wingdings"/>
              </a:rPr>
              <a:t></a:t>
            </a:r>
            <a:r>
              <a:rPr sz="1400" spc="11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A is</a:t>
            </a:r>
            <a:r>
              <a:rPr sz="1400" b="1" spc="-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disabled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1140" y="3157220"/>
            <a:ext cx="18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48907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Example for</a:t>
            </a:r>
            <a:r>
              <a:rPr sz="4700" spc="-85" dirty="0"/>
              <a:t> </a:t>
            </a:r>
            <a:r>
              <a:rPr sz="4700" spc="-10" dirty="0"/>
              <a:t>Timer2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203196"/>
            <a:ext cx="7831455" cy="807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3715" marR="5080" indent="-501650">
              <a:lnSpc>
                <a:spcPct val="100400"/>
              </a:lnSpc>
              <a:spcBef>
                <a:spcPts val="105"/>
              </a:spcBef>
              <a:tabLst>
                <a:tab pos="513715" algn="l"/>
              </a:tabLst>
            </a:pPr>
            <a:r>
              <a:rPr sz="18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180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550" dirty="0">
                <a:latin typeface="Times New Roman"/>
                <a:cs typeface="Times New Roman"/>
              </a:rPr>
              <a:t>Generate </a:t>
            </a:r>
            <a:r>
              <a:rPr sz="2550" spc="5" dirty="0">
                <a:latin typeface="Times New Roman"/>
                <a:cs typeface="Times New Roman"/>
              </a:rPr>
              <a:t>a </a:t>
            </a:r>
            <a:r>
              <a:rPr sz="2550" dirty="0">
                <a:latin typeface="Times New Roman"/>
                <a:cs typeface="Times New Roman"/>
              </a:rPr>
              <a:t>periodic high-priority interrupt every 8-msec  using Timer2. </a:t>
            </a:r>
            <a:r>
              <a:rPr sz="2550" spc="5" dirty="0">
                <a:latin typeface="Times New Roman"/>
                <a:cs typeface="Times New Roman"/>
              </a:rPr>
              <a:t>Assume a 32-MHz </a:t>
            </a:r>
            <a:r>
              <a:rPr sz="2550" dirty="0">
                <a:latin typeface="Times New Roman"/>
                <a:cs typeface="Times New Roman"/>
              </a:rPr>
              <a:t>crystal</a:t>
            </a:r>
            <a:r>
              <a:rPr sz="2550" spc="-6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oscillator.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496" y="2985922"/>
            <a:ext cx="4540885" cy="80581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78155" indent="-465455">
              <a:lnSpc>
                <a:spcPct val="100000"/>
              </a:lnSpc>
              <a:spcBef>
                <a:spcPts val="645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478155" algn="l"/>
                <a:tab pos="478790" algn="l"/>
              </a:tabLst>
            </a:pPr>
            <a:r>
              <a:rPr sz="2100" spc="15" dirty="0">
                <a:latin typeface="Times New Roman"/>
                <a:cs typeface="Times New Roman"/>
              </a:rPr>
              <a:t>Assume </a:t>
            </a:r>
            <a:r>
              <a:rPr sz="2100" spc="5" dirty="0">
                <a:latin typeface="Times New Roman"/>
                <a:cs typeface="Times New Roman"/>
              </a:rPr>
              <a:t>post/pre </a:t>
            </a:r>
            <a:r>
              <a:rPr sz="2100" spc="10" dirty="0">
                <a:latin typeface="Times New Roman"/>
                <a:cs typeface="Times New Roman"/>
              </a:rPr>
              <a:t>scaled values are</a:t>
            </a:r>
            <a:r>
              <a:rPr sz="2100" spc="-8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16</a:t>
            </a:r>
            <a:endParaRPr sz="2100">
              <a:latin typeface="Times New Roman"/>
              <a:cs typeface="Times New Roman"/>
            </a:endParaRPr>
          </a:p>
          <a:p>
            <a:pPr marL="478155" indent="-465455">
              <a:lnSpc>
                <a:spcPct val="100000"/>
              </a:lnSpc>
              <a:spcBef>
                <a:spcPts val="550"/>
              </a:spcBef>
              <a:buClr>
                <a:srgbClr val="999966"/>
              </a:buClr>
              <a:buSzPct val="76190"/>
              <a:buFont typeface="Wingdings"/>
              <a:buChar char=""/>
              <a:tabLst>
                <a:tab pos="478155" algn="l"/>
                <a:tab pos="478790" algn="l"/>
              </a:tabLst>
            </a:pPr>
            <a:r>
              <a:rPr sz="2100" spc="10" dirty="0">
                <a:latin typeface="Times New Roman"/>
                <a:cs typeface="Times New Roman"/>
              </a:rPr>
              <a:t>Loaded value </a:t>
            </a:r>
            <a:r>
              <a:rPr sz="2100" spc="5" dirty="0">
                <a:latin typeface="Times New Roman"/>
                <a:cs typeface="Times New Roman"/>
              </a:rPr>
              <a:t>in </a:t>
            </a:r>
            <a:r>
              <a:rPr sz="2100" spc="15" dirty="0">
                <a:latin typeface="Times New Roman"/>
                <a:cs typeface="Times New Roman"/>
              </a:rPr>
              <a:t>PR2 </a:t>
            </a:r>
            <a:r>
              <a:rPr sz="2100" spc="5" dirty="0">
                <a:latin typeface="Times New Roman"/>
                <a:cs typeface="Times New Roman"/>
              </a:rPr>
              <a:t>will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be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4853" y="3897883"/>
            <a:ext cx="1504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4853" y="4208779"/>
            <a:ext cx="1504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4725" y="3770477"/>
            <a:ext cx="6905625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700" spc="-5" dirty="0">
                <a:latin typeface="Times New Roman"/>
                <a:cs typeface="Times New Roman"/>
              </a:rPr>
              <a:t>PR2 </a:t>
            </a:r>
            <a:r>
              <a:rPr sz="1700" dirty="0">
                <a:latin typeface="Times New Roman"/>
                <a:cs typeface="Times New Roman"/>
              </a:rPr>
              <a:t>= </a:t>
            </a:r>
            <a:r>
              <a:rPr sz="1700" b="1" dirty="0">
                <a:solidFill>
                  <a:srgbClr val="FF0000"/>
                </a:solidFill>
                <a:latin typeface="Times New Roman"/>
                <a:cs typeface="Times New Roman"/>
              </a:rPr>
              <a:t>[</a:t>
            </a:r>
            <a:r>
              <a:rPr sz="1700" dirty="0">
                <a:latin typeface="Times New Roman"/>
                <a:cs typeface="Times New Roman"/>
              </a:rPr>
              <a:t>Td / [Inst. Clock Cycle(4) x Prescaler x PostScaler x clock period)]</a:t>
            </a:r>
            <a:r>
              <a:rPr sz="1700" b="1" dirty="0">
                <a:solidFill>
                  <a:srgbClr val="FF0000"/>
                </a:solidFill>
                <a:latin typeface="Times New Roman"/>
                <a:cs typeface="Times New Roman"/>
              </a:rPr>
              <a:t>] </a:t>
            </a:r>
            <a:r>
              <a:rPr sz="1700" dirty="0">
                <a:latin typeface="Times New Roman"/>
                <a:cs typeface="Times New Roman"/>
              </a:rPr>
              <a:t>- 1  </a:t>
            </a:r>
            <a:r>
              <a:rPr sz="1700" spc="-5" dirty="0">
                <a:latin typeface="Times New Roman"/>
                <a:cs typeface="Times New Roman"/>
              </a:rPr>
              <a:t>PR2 </a:t>
            </a:r>
            <a:r>
              <a:rPr sz="1700" dirty="0">
                <a:latin typeface="Times New Roman"/>
                <a:cs typeface="Times New Roman"/>
              </a:rPr>
              <a:t>= </a:t>
            </a:r>
            <a:r>
              <a:rPr sz="1700" b="1" dirty="0">
                <a:solidFill>
                  <a:srgbClr val="FF0000"/>
                </a:solidFill>
                <a:latin typeface="Times New Roman"/>
                <a:cs typeface="Times New Roman"/>
              </a:rPr>
              <a:t>[ </a:t>
            </a:r>
            <a:r>
              <a:rPr sz="1700" dirty="0">
                <a:latin typeface="Times New Roman"/>
                <a:cs typeface="Times New Roman"/>
              </a:rPr>
              <a:t>8msec/[4x16x16x(1/32MHZ)] </a:t>
            </a:r>
            <a:r>
              <a:rPr sz="1700" b="1" dirty="0">
                <a:solidFill>
                  <a:srgbClr val="FF0000"/>
                </a:solidFill>
                <a:latin typeface="Times New Roman"/>
                <a:cs typeface="Times New Roman"/>
              </a:rPr>
              <a:t>] </a:t>
            </a:r>
            <a:r>
              <a:rPr sz="1700" dirty="0">
                <a:latin typeface="Times New Roman"/>
                <a:cs typeface="Times New Roman"/>
              </a:rPr>
              <a:t>-1</a:t>
            </a:r>
            <a:r>
              <a:rPr sz="1700" spc="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=249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83600" y="5186679"/>
            <a:ext cx="1056640" cy="325120"/>
          </a:xfrm>
          <a:prstGeom prst="rect">
            <a:avLst/>
          </a:prstGeom>
          <a:solidFill>
            <a:srgbClr val="CCCC00"/>
          </a:solidFill>
          <a:ln w="10159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75"/>
              </a:spcBef>
            </a:pPr>
            <a:r>
              <a:rPr sz="1900" spc="10" dirty="0">
                <a:latin typeface="Times New Roman"/>
                <a:cs typeface="Times New Roman"/>
              </a:rPr>
              <a:t>TMR2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83600" y="5755640"/>
            <a:ext cx="1056640" cy="325120"/>
          </a:xfrm>
          <a:prstGeom prst="rect">
            <a:avLst/>
          </a:prstGeom>
          <a:solidFill>
            <a:srgbClr val="CCCC00"/>
          </a:solidFill>
          <a:ln w="10159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80"/>
              </a:spcBef>
            </a:pPr>
            <a:r>
              <a:rPr sz="1900" spc="5" dirty="0">
                <a:latin typeface="Times New Roman"/>
                <a:cs typeface="Times New Roman"/>
              </a:rPr>
              <a:t>Comp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83600" y="6324600"/>
            <a:ext cx="1056640" cy="325120"/>
          </a:xfrm>
          <a:prstGeom prst="rect">
            <a:avLst/>
          </a:prstGeom>
          <a:solidFill>
            <a:srgbClr val="CCCC00"/>
          </a:solidFill>
          <a:ln w="10159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65"/>
              </a:spcBef>
            </a:pPr>
            <a:r>
              <a:rPr sz="1900" spc="5" dirty="0">
                <a:latin typeface="Times New Roman"/>
                <a:cs typeface="Times New Roman"/>
              </a:rPr>
              <a:t>PR2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1919" y="6080759"/>
            <a:ext cx="81279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11919" y="5511800"/>
            <a:ext cx="81279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21839" y="5105400"/>
            <a:ext cx="6096000" cy="1788160"/>
          </a:xfrm>
          <a:prstGeom prst="rect">
            <a:avLst/>
          </a:prstGeom>
          <a:solidFill>
            <a:srgbClr val="CCFFFF"/>
          </a:solidFill>
          <a:ln w="10159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7155" marR="4383405">
              <a:lnSpc>
                <a:spcPct val="101099"/>
              </a:lnSpc>
              <a:spcBef>
                <a:spcPts val="40"/>
              </a:spcBef>
            </a:pPr>
            <a:r>
              <a:rPr sz="1900" spc="5" dirty="0">
                <a:latin typeface="Times New Roman"/>
                <a:cs typeface="Times New Roman"/>
              </a:rPr>
              <a:t>PR2=249  </a:t>
            </a:r>
            <a:r>
              <a:rPr sz="1900" spc="10" dirty="0">
                <a:latin typeface="Times New Roman"/>
                <a:cs typeface="Times New Roman"/>
              </a:rPr>
              <a:t>RCON: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IPEN=1</a:t>
            </a:r>
            <a:endParaRPr sz="1900">
              <a:latin typeface="Times New Roman"/>
              <a:cs typeface="Times New Roman"/>
            </a:endParaRPr>
          </a:p>
          <a:p>
            <a:pPr marL="97155" marR="2595880">
              <a:lnSpc>
                <a:spcPts val="2300"/>
              </a:lnSpc>
              <a:spcBef>
                <a:spcPts val="85"/>
              </a:spcBef>
            </a:pPr>
            <a:r>
              <a:rPr sz="1900" spc="5" dirty="0">
                <a:latin typeface="Times New Roman"/>
                <a:cs typeface="Times New Roman"/>
              </a:rPr>
              <a:t>IPR1: TMR21P=1;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TMR2IF=CLR  </a:t>
            </a:r>
            <a:r>
              <a:rPr sz="1900" spc="10" dirty="0">
                <a:latin typeface="Times New Roman"/>
                <a:cs typeface="Times New Roman"/>
              </a:rPr>
              <a:t>INTCON=C0; GLOBAL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INT</a:t>
            </a:r>
            <a:endParaRPr sz="1900">
              <a:latin typeface="Times New Roman"/>
              <a:cs typeface="Times New Roman"/>
            </a:endParaRPr>
          </a:p>
          <a:p>
            <a:pPr marL="97155" marR="499745">
              <a:lnSpc>
                <a:spcPts val="2300"/>
              </a:lnSpc>
              <a:spcBef>
                <a:spcPts val="10"/>
              </a:spcBef>
            </a:pPr>
            <a:r>
              <a:rPr sz="1900" spc="10" dirty="0">
                <a:latin typeface="Times New Roman"/>
                <a:cs typeface="Times New Roman"/>
              </a:rPr>
              <a:t>T2CON=7E; TMR2 ENABLE AND SCALING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SETUP  </a:t>
            </a:r>
            <a:r>
              <a:rPr sz="1900" spc="5" dirty="0">
                <a:latin typeface="Times New Roman"/>
                <a:cs typeface="Times New Roman"/>
              </a:rPr>
              <a:t>PIE1: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TMR2IE=SET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9178" y="3274224"/>
            <a:ext cx="2057400" cy="492759"/>
          </a:xfrm>
          <a:prstGeom prst="rect">
            <a:avLst/>
          </a:prstGeom>
          <a:solidFill>
            <a:srgbClr val="FFD3D3"/>
          </a:solidFill>
        </p:spPr>
        <p:txBody>
          <a:bodyPr vert="horz" wrap="square" lIns="0" tIns="444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50"/>
              </a:spcBef>
            </a:pPr>
            <a:r>
              <a:rPr sz="1250" spc="10" dirty="0">
                <a:latin typeface="Times New Roman"/>
                <a:cs typeface="Times New Roman"/>
              </a:rPr>
              <a:t>Remember, we</a:t>
            </a:r>
            <a:r>
              <a:rPr sz="1250" spc="5" dirty="0">
                <a:latin typeface="Times New Roman"/>
                <a:cs typeface="Times New Roman"/>
              </a:rPr>
              <a:t> start</a:t>
            </a:r>
            <a:endParaRPr sz="125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  <a:spcBef>
                <a:spcPts val="60"/>
              </a:spcBef>
            </a:pPr>
            <a:r>
              <a:rPr sz="1250" spc="10" dirty="0">
                <a:latin typeface="Times New Roman"/>
                <a:cs typeface="Times New Roman"/>
              </a:rPr>
              <a:t>with 0 count </a:t>
            </a:r>
            <a:r>
              <a:rPr sz="1250" spc="20" dirty="0">
                <a:latin typeface="Wingdings"/>
                <a:cs typeface="Wingdings"/>
              </a:rPr>
              <a:t></a:t>
            </a:r>
            <a:r>
              <a:rPr sz="1250" spc="2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-1 is</a:t>
            </a:r>
            <a:r>
              <a:rPr sz="1250" spc="-35" dirty="0">
                <a:latin typeface="Times New Roman"/>
                <a:cs typeface="Times New Roman"/>
              </a:rPr>
              <a:t> </a:t>
            </a:r>
            <a:r>
              <a:rPr sz="1250" spc="10" dirty="0">
                <a:latin typeface="Times New Roman"/>
                <a:cs typeface="Times New Roman"/>
              </a:rPr>
              <a:t>needed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744156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Example for </a:t>
            </a:r>
            <a:r>
              <a:rPr sz="4700" spc="-10" dirty="0"/>
              <a:t>Timer2 </a:t>
            </a:r>
            <a:r>
              <a:rPr sz="4700" dirty="0"/>
              <a:t>-</a:t>
            </a:r>
            <a:r>
              <a:rPr sz="4700" spc="-65" dirty="0"/>
              <a:t> </a:t>
            </a:r>
            <a:r>
              <a:rPr sz="4700" spc="-5" dirty="0"/>
              <a:t>continue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200148"/>
            <a:ext cx="2732405" cy="544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3715" algn="l"/>
              </a:tabLst>
            </a:pPr>
            <a:r>
              <a:rPr sz="240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240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3400" spc="5" dirty="0">
                <a:latin typeface="Times New Roman"/>
                <a:cs typeface="Times New Roman"/>
              </a:rPr>
              <a:t>Actual</a:t>
            </a:r>
            <a:r>
              <a:rPr sz="3400" spc="-80" dirty="0">
                <a:latin typeface="Times New Roman"/>
                <a:cs typeface="Times New Roman"/>
              </a:rPr>
              <a:t> </a:t>
            </a:r>
            <a:r>
              <a:rPr sz="3400" spc="5" dirty="0">
                <a:latin typeface="Times New Roman"/>
                <a:cs typeface="Times New Roman"/>
              </a:rPr>
              <a:t>code: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0560" y="2667000"/>
            <a:ext cx="7096759" cy="2604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839" y="5349240"/>
            <a:ext cx="6096000" cy="1788160"/>
          </a:xfrm>
          <a:prstGeom prst="rect">
            <a:avLst/>
          </a:prstGeom>
          <a:solidFill>
            <a:srgbClr val="CCFFFF"/>
          </a:solidFill>
          <a:ln w="10159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7155" marR="4383405">
              <a:lnSpc>
                <a:spcPct val="101099"/>
              </a:lnSpc>
              <a:spcBef>
                <a:spcPts val="40"/>
              </a:spcBef>
            </a:pPr>
            <a:r>
              <a:rPr sz="1900" spc="5" dirty="0">
                <a:latin typeface="Times New Roman"/>
                <a:cs typeface="Times New Roman"/>
              </a:rPr>
              <a:t>PR2=249  </a:t>
            </a:r>
            <a:r>
              <a:rPr sz="1900" spc="10" dirty="0">
                <a:latin typeface="Times New Roman"/>
                <a:cs typeface="Times New Roman"/>
              </a:rPr>
              <a:t>RCON:</a:t>
            </a:r>
            <a:r>
              <a:rPr sz="1900" spc="-7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IPEN=1</a:t>
            </a:r>
            <a:endParaRPr sz="1900">
              <a:latin typeface="Times New Roman"/>
              <a:cs typeface="Times New Roman"/>
            </a:endParaRPr>
          </a:p>
          <a:p>
            <a:pPr marL="97155" marR="2595880">
              <a:lnSpc>
                <a:spcPts val="2300"/>
              </a:lnSpc>
              <a:spcBef>
                <a:spcPts val="85"/>
              </a:spcBef>
            </a:pPr>
            <a:r>
              <a:rPr sz="1900" spc="5" dirty="0">
                <a:latin typeface="Times New Roman"/>
                <a:cs typeface="Times New Roman"/>
              </a:rPr>
              <a:t>IPR1: TMR21P=1;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TMR2IF=CLR  </a:t>
            </a:r>
            <a:r>
              <a:rPr sz="1900" spc="10" dirty="0">
                <a:latin typeface="Times New Roman"/>
                <a:cs typeface="Times New Roman"/>
              </a:rPr>
              <a:t>INTCON=C0; GLOBAL</a:t>
            </a:r>
            <a:r>
              <a:rPr sz="1900" spc="-9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INT</a:t>
            </a:r>
            <a:endParaRPr sz="1900">
              <a:latin typeface="Times New Roman"/>
              <a:cs typeface="Times New Roman"/>
            </a:endParaRPr>
          </a:p>
          <a:p>
            <a:pPr marL="97155" marR="499745">
              <a:lnSpc>
                <a:spcPts val="2300"/>
              </a:lnSpc>
              <a:spcBef>
                <a:spcPts val="10"/>
              </a:spcBef>
            </a:pPr>
            <a:r>
              <a:rPr sz="1900" spc="10" dirty="0">
                <a:latin typeface="Times New Roman"/>
                <a:cs typeface="Times New Roman"/>
              </a:rPr>
              <a:t>T2CON=7E; TMR2 ENABLE AND SCALING</a:t>
            </a:r>
            <a:r>
              <a:rPr sz="1900" spc="-21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SETUP  </a:t>
            </a:r>
            <a:r>
              <a:rPr sz="1900" spc="5" dirty="0">
                <a:latin typeface="Times New Roman"/>
                <a:cs typeface="Times New Roman"/>
              </a:rPr>
              <a:t>PIE1: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TMR2IE=SET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7792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</a:t>
            </a:r>
            <a:r>
              <a:rPr sz="4700" spc="-5" dirty="0"/>
              <a:t>i</a:t>
            </a:r>
            <a:r>
              <a:rPr sz="4700" spc="-10" dirty="0"/>
              <a:t>mer3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203195"/>
            <a:ext cx="32429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13715" algn="l"/>
              </a:tabLst>
            </a:pPr>
            <a:r>
              <a:rPr sz="2050" spc="30" dirty="0">
                <a:solidFill>
                  <a:srgbClr val="660000"/>
                </a:solidFill>
                <a:latin typeface="Wingdings"/>
                <a:cs typeface="Wingdings"/>
              </a:rPr>
              <a:t></a:t>
            </a:r>
            <a:r>
              <a:rPr sz="2050" spc="30" dirty="0">
                <a:solidFill>
                  <a:srgbClr val="660000"/>
                </a:solidFill>
                <a:latin typeface="Times New Roman"/>
                <a:cs typeface="Times New Roman"/>
              </a:rPr>
              <a:t>	</a:t>
            </a:r>
            <a:r>
              <a:rPr sz="2950" spc="10" dirty="0">
                <a:latin typeface="Times New Roman"/>
                <a:cs typeface="Times New Roman"/>
              </a:rPr>
              <a:t>Similar to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10" dirty="0">
                <a:latin typeface="Times New Roman"/>
                <a:cs typeface="Times New Roman"/>
              </a:rPr>
              <a:t>Timer1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53998" y="2819104"/>
            <a:ext cx="4904035" cy="2509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240" y="4699000"/>
            <a:ext cx="4226560" cy="2402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3653" y="384386"/>
          <a:ext cx="9265284" cy="39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1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916" y="1218691"/>
            <a:ext cx="177927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10" dirty="0"/>
              <a:t>T</a:t>
            </a:r>
            <a:r>
              <a:rPr sz="4700" spc="-5" dirty="0"/>
              <a:t>i</a:t>
            </a:r>
            <a:r>
              <a:rPr sz="4700" spc="-10" dirty="0"/>
              <a:t>mer4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724916" y="2148332"/>
            <a:ext cx="6839584" cy="17811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13715" indent="-501015">
              <a:lnSpc>
                <a:spcPct val="100000"/>
              </a:lnSpc>
              <a:spcBef>
                <a:spcPts val="575"/>
              </a:spcBef>
              <a:buClr>
                <a:srgbClr val="660000"/>
              </a:buClr>
              <a:buSzPct val="71052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1900" spc="5" dirty="0">
                <a:latin typeface="Times New Roman"/>
                <a:cs typeface="Times New Roman"/>
              </a:rPr>
              <a:t>Only available to the PIC18F8X2X and </a:t>
            </a:r>
            <a:r>
              <a:rPr sz="1900" spc="10" dirty="0">
                <a:latin typeface="Times New Roman"/>
                <a:cs typeface="Times New Roman"/>
              </a:rPr>
              <a:t>PIC6X2X</a:t>
            </a:r>
            <a:r>
              <a:rPr sz="1900" spc="5" dirty="0">
                <a:latin typeface="Times New Roman"/>
                <a:cs typeface="Times New Roman"/>
              </a:rPr>
              <a:t> devices</a:t>
            </a:r>
            <a:endParaRPr sz="19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480"/>
              </a:spcBef>
              <a:buClr>
                <a:srgbClr val="660000"/>
              </a:buClr>
              <a:buSzPct val="71052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value of </a:t>
            </a:r>
            <a:r>
              <a:rPr sz="1900" spc="10" dirty="0">
                <a:latin typeface="Times New Roman"/>
                <a:cs typeface="Times New Roman"/>
              </a:rPr>
              <a:t>TMR4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compared to PR4 in each clock cycle</a:t>
            </a:r>
            <a:endParaRPr sz="19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505"/>
              </a:spcBef>
              <a:buClr>
                <a:srgbClr val="660000"/>
              </a:buClr>
              <a:buSzPct val="71052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1900" spc="10" dirty="0">
                <a:latin typeface="Times New Roman"/>
                <a:cs typeface="Times New Roman"/>
              </a:rPr>
              <a:t>When </a:t>
            </a:r>
            <a:r>
              <a:rPr sz="1900" spc="5" dirty="0">
                <a:latin typeface="Times New Roman"/>
                <a:cs typeface="Times New Roman"/>
              </a:rPr>
              <a:t>the value of </a:t>
            </a:r>
            <a:r>
              <a:rPr sz="1900" spc="10" dirty="0">
                <a:latin typeface="Times New Roman"/>
                <a:cs typeface="Times New Roman"/>
              </a:rPr>
              <a:t>TMR4 </a:t>
            </a:r>
            <a:r>
              <a:rPr sz="1900" spc="5" dirty="0">
                <a:latin typeface="Times New Roman"/>
                <a:cs typeface="Times New Roman"/>
              </a:rPr>
              <a:t>equals that of PR4, </a:t>
            </a:r>
            <a:r>
              <a:rPr sz="1900" spc="10" dirty="0">
                <a:latin typeface="Times New Roman"/>
                <a:cs typeface="Times New Roman"/>
              </a:rPr>
              <a:t>TMR4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reset to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0</a:t>
            </a:r>
            <a:endParaRPr sz="19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480"/>
              </a:spcBef>
              <a:buClr>
                <a:srgbClr val="660000"/>
              </a:buClr>
              <a:buSzPct val="71052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contents of </a:t>
            </a:r>
            <a:r>
              <a:rPr sz="1900" spc="10" dirty="0">
                <a:latin typeface="Times New Roman"/>
                <a:cs typeface="Times New Roman"/>
              </a:rPr>
              <a:t>T4CON </a:t>
            </a:r>
            <a:r>
              <a:rPr sz="1900" spc="5" dirty="0">
                <a:latin typeface="Times New Roman"/>
                <a:cs typeface="Times New Roman"/>
              </a:rPr>
              <a:t>are identical to those of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T2CON</a:t>
            </a:r>
            <a:endParaRPr sz="1900">
              <a:latin typeface="Times New Roman"/>
              <a:cs typeface="Times New Roman"/>
            </a:endParaRPr>
          </a:p>
          <a:p>
            <a:pPr marL="513715" indent="-501015">
              <a:lnSpc>
                <a:spcPct val="100000"/>
              </a:lnSpc>
              <a:spcBef>
                <a:spcPts val="480"/>
              </a:spcBef>
              <a:buClr>
                <a:srgbClr val="660000"/>
              </a:buClr>
              <a:buSzPct val="71052"/>
              <a:buFont typeface="Wingdings"/>
              <a:buChar char=""/>
              <a:tabLst>
                <a:tab pos="513715" algn="l"/>
                <a:tab pos="514350" algn="l"/>
              </a:tabLst>
            </a:pPr>
            <a:r>
              <a:rPr sz="1900" spc="5" dirty="0">
                <a:latin typeface="Times New Roman"/>
                <a:cs typeface="Times New Roman"/>
              </a:rPr>
              <a:t>….similar to Timer2 </a:t>
            </a:r>
            <a:r>
              <a:rPr sz="1900" spc="10" dirty="0">
                <a:latin typeface="Times New Roman"/>
                <a:cs typeface="Times New Roman"/>
              </a:rPr>
              <a:t>(Two </a:t>
            </a:r>
            <a:r>
              <a:rPr sz="1900" spc="5" dirty="0">
                <a:latin typeface="Times New Roman"/>
                <a:cs typeface="Times New Roman"/>
              </a:rPr>
              <a:t>8-bit registers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244" y="4296259"/>
            <a:ext cx="4590321" cy="2177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743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0292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A9A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1145857"/>
            <a:ext cx="8068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6575" algn="l"/>
              </a:tabLst>
            </a:pPr>
            <a:r>
              <a:rPr u="heavy" spc="-380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-60" dirty="0">
                <a:uFill>
                  <a:solidFill>
                    <a:srgbClr val="A9A700"/>
                  </a:solidFill>
                </a:uFill>
              </a:rPr>
              <a:t>Interfacing</a:t>
            </a:r>
            <a:r>
              <a:rPr u="heavy" spc="15" dirty="0">
                <a:uFill>
                  <a:solidFill>
                    <a:srgbClr val="A9A700"/>
                  </a:solidFill>
                </a:uFill>
              </a:rPr>
              <a:t> </a:t>
            </a:r>
            <a:r>
              <a:rPr u="heavy" spc="50" dirty="0">
                <a:uFill>
                  <a:solidFill>
                    <a:srgbClr val="A9A700"/>
                  </a:solidFill>
                </a:uFill>
              </a:rPr>
              <a:t>Output	</a:t>
            </a:r>
            <a:r>
              <a:rPr u="heavy" spc="-75" dirty="0">
                <a:uFill>
                  <a:solidFill>
                    <a:srgbClr val="A9A700"/>
                  </a:solidFill>
                </a:uFill>
              </a:rPr>
              <a:t>Peripherals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(1 </a:t>
            </a:r>
            <a:r>
              <a:rPr sz="3200" u="heavy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of</a:t>
            </a:r>
            <a:r>
              <a:rPr sz="3200" u="heavy" spc="10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 </a:t>
            </a:r>
            <a:r>
              <a:rPr sz="3200" u="heavy" spc="-120" dirty="0">
                <a:solidFill>
                  <a:srgbClr val="A9A700"/>
                </a:solidFill>
                <a:uFill>
                  <a:solidFill>
                    <a:srgbClr val="A9A700"/>
                  </a:solidFill>
                </a:uFill>
              </a:rPr>
              <a:t>2)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93139" y="2046985"/>
            <a:ext cx="7974965" cy="20834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Verdana"/>
                <a:cs typeface="Verdana"/>
              </a:rPr>
              <a:t>Commonly used output peripherals </a:t>
            </a:r>
            <a:r>
              <a:rPr sz="1800" dirty="0">
                <a:latin typeface="Verdana"/>
                <a:cs typeface="Verdana"/>
              </a:rPr>
              <a:t>in </a:t>
            </a:r>
            <a:r>
              <a:rPr sz="1800" spc="-5" dirty="0">
                <a:latin typeface="Verdana"/>
                <a:cs typeface="Verdana"/>
              </a:rPr>
              <a:t>embedded systems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are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45"/>
              </a:spcBef>
              <a:tabLst>
                <a:tab pos="755015" algn="l"/>
              </a:tabLst>
            </a:pPr>
            <a:r>
              <a:rPr sz="1200" spc="-45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200" spc="-450" dirty="0">
                <a:solidFill>
                  <a:srgbClr val="999900"/>
                </a:solidFill>
                <a:latin typeface="Times New Roman"/>
                <a:cs typeface="Times New Roman"/>
              </a:rPr>
              <a:t>	</a:t>
            </a:r>
            <a:r>
              <a:rPr sz="1600" spc="-5" dirty="0">
                <a:latin typeface="Verdana"/>
                <a:cs typeface="Verdana"/>
              </a:rPr>
              <a:t>LEDs, seven-segment LEDs, </a:t>
            </a:r>
            <a:r>
              <a:rPr sz="1600" dirty="0">
                <a:latin typeface="Verdana"/>
                <a:cs typeface="Verdana"/>
              </a:rPr>
              <a:t>and </a:t>
            </a:r>
            <a:r>
              <a:rPr sz="1600" spc="-5" dirty="0">
                <a:latin typeface="Verdana"/>
                <a:cs typeface="Verdana"/>
              </a:rPr>
              <a:t>LCDs; the simplest </a:t>
            </a:r>
            <a:r>
              <a:rPr sz="1600" dirty="0">
                <a:latin typeface="Verdana"/>
                <a:cs typeface="Verdana"/>
              </a:rPr>
              <a:t>is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LED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  <a:tabLst>
                <a:tab pos="354965" algn="l"/>
              </a:tabLst>
            </a:pPr>
            <a:r>
              <a:rPr sz="1350" spc="-605" dirty="0">
                <a:solidFill>
                  <a:srgbClr val="666600"/>
                </a:solidFill>
                <a:latin typeface="Wingdings"/>
                <a:cs typeface="Wingdings"/>
              </a:rPr>
              <a:t></a:t>
            </a:r>
            <a:r>
              <a:rPr sz="1350" spc="-605" dirty="0">
                <a:solidFill>
                  <a:srgbClr val="666600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latin typeface="Verdana"/>
                <a:cs typeface="Verdana"/>
              </a:rPr>
              <a:t>Two ways </a:t>
            </a:r>
            <a:r>
              <a:rPr sz="1800" spc="-5" dirty="0">
                <a:latin typeface="Verdana"/>
                <a:cs typeface="Verdana"/>
              </a:rPr>
              <a:t>of connecting LEDs to </a:t>
            </a:r>
            <a:r>
              <a:rPr sz="1800" dirty="0">
                <a:latin typeface="Verdana"/>
                <a:cs typeface="Verdana"/>
              </a:rPr>
              <a:t>I/O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ports:</a:t>
            </a:r>
            <a:endParaRPr sz="1800">
              <a:latin typeface="Verdana"/>
              <a:cs typeface="Verdana"/>
            </a:endParaRPr>
          </a:p>
          <a:p>
            <a:pPr marL="748665" marR="24765" indent="-279400">
              <a:lnSpc>
                <a:spcPts val="1720"/>
              </a:lnSpc>
              <a:spcBef>
                <a:spcPts val="434"/>
              </a:spcBef>
              <a:tabLst>
                <a:tab pos="755015" algn="l"/>
              </a:tabLst>
            </a:pPr>
            <a:r>
              <a:rPr sz="1200" spc="-45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200" spc="-450" dirty="0">
                <a:solidFill>
                  <a:srgbClr val="999900"/>
                </a:solidFill>
                <a:latin typeface="Times New Roman"/>
                <a:cs typeface="Times New Roman"/>
              </a:rPr>
              <a:t>		</a:t>
            </a:r>
            <a:r>
              <a:rPr sz="1600" spc="-5" dirty="0">
                <a:latin typeface="Verdana"/>
                <a:cs typeface="Verdana"/>
              </a:rPr>
              <a:t>LED cathodes </a:t>
            </a:r>
            <a:r>
              <a:rPr sz="1600" dirty="0">
                <a:latin typeface="Verdana"/>
                <a:cs typeface="Verdana"/>
              </a:rPr>
              <a:t>are </a:t>
            </a:r>
            <a:r>
              <a:rPr sz="1600" spc="-5" dirty="0">
                <a:latin typeface="Verdana"/>
                <a:cs typeface="Verdana"/>
              </a:rPr>
              <a:t>grounded </a:t>
            </a:r>
            <a:r>
              <a:rPr sz="1600" dirty="0">
                <a:latin typeface="Verdana"/>
                <a:cs typeface="Verdana"/>
              </a:rPr>
              <a:t>and </a:t>
            </a:r>
            <a:r>
              <a:rPr sz="1600" spc="-5" dirty="0">
                <a:latin typeface="Verdana"/>
                <a:cs typeface="Verdana"/>
              </a:rPr>
              <a:t>logic </a:t>
            </a:r>
            <a:r>
              <a:rPr sz="1600" dirty="0">
                <a:latin typeface="Verdana"/>
                <a:cs typeface="Verdana"/>
              </a:rPr>
              <a:t>1 </a:t>
            </a:r>
            <a:r>
              <a:rPr sz="1600" spc="-5" dirty="0">
                <a:latin typeface="Verdana"/>
                <a:cs typeface="Verdana"/>
              </a:rPr>
              <a:t>from the </a:t>
            </a:r>
            <a:r>
              <a:rPr sz="1600" dirty="0">
                <a:latin typeface="Verdana"/>
                <a:cs typeface="Verdana"/>
              </a:rPr>
              <a:t>I/O </a:t>
            </a:r>
            <a:r>
              <a:rPr sz="1600" spc="-5" dirty="0">
                <a:latin typeface="Verdana"/>
                <a:cs typeface="Verdana"/>
              </a:rPr>
              <a:t>port turns on the  LEDs </a:t>
            </a:r>
            <a:r>
              <a:rPr sz="1600" dirty="0">
                <a:latin typeface="Verdana"/>
                <a:cs typeface="Verdana"/>
              </a:rPr>
              <a:t>- The </a:t>
            </a:r>
            <a:r>
              <a:rPr sz="1600" spc="-5" dirty="0">
                <a:latin typeface="Verdana"/>
                <a:cs typeface="Verdana"/>
              </a:rPr>
              <a:t>current </a:t>
            </a:r>
            <a:r>
              <a:rPr sz="1600" dirty="0">
                <a:latin typeface="Verdana"/>
                <a:cs typeface="Verdana"/>
              </a:rPr>
              <a:t>is </a:t>
            </a:r>
            <a:r>
              <a:rPr sz="1600" spc="-5" dirty="0">
                <a:latin typeface="Verdana"/>
                <a:cs typeface="Verdana"/>
              </a:rPr>
              <a:t>supplied by the </a:t>
            </a:r>
            <a:r>
              <a:rPr sz="1600" dirty="0">
                <a:latin typeface="Verdana"/>
                <a:cs typeface="Verdana"/>
              </a:rPr>
              <a:t>I/O </a:t>
            </a:r>
            <a:r>
              <a:rPr sz="1600" spc="-5" dirty="0">
                <a:latin typeface="Verdana"/>
                <a:cs typeface="Verdana"/>
              </a:rPr>
              <a:t>port called </a:t>
            </a:r>
            <a:r>
              <a:rPr sz="1600" spc="-5" dirty="0">
                <a:solidFill>
                  <a:srgbClr val="FF0000"/>
                </a:solidFill>
                <a:latin typeface="Verdana"/>
                <a:cs typeface="Verdana"/>
              </a:rPr>
              <a:t>current</a:t>
            </a:r>
            <a:r>
              <a:rPr sz="1600" spc="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Verdana"/>
                <a:cs typeface="Verdana"/>
              </a:rPr>
              <a:t>sourcing</a:t>
            </a:r>
            <a:r>
              <a:rPr sz="1600" spc="-5" dirty="0">
                <a:latin typeface="Verdana"/>
                <a:cs typeface="Verdana"/>
              </a:rPr>
              <a:t>.</a:t>
            </a:r>
            <a:endParaRPr sz="1600">
              <a:latin typeface="Verdana"/>
              <a:cs typeface="Verdana"/>
            </a:endParaRPr>
          </a:p>
          <a:p>
            <a:pPr marL="748665" marR="5080" indent="-279400">
              <a:lnSpc>
                <a:spcPct val="91600"/>
              </a:lnSpc>
              <a:spcBef>
                <a:spcPts val="295"/>
              </a:spcBef>
              <a:tabLst>
                <a:tab pos="755015" algn="l"/>
              </a:tabLst>
            </a:pPr>
            <a:r>
              <a:rPr sz="1200" spc="-450" dirty="0">
                <a:solidFill>
                  <a:srgbClr val="999900"/>
                </a:solidFill>
                <a:latin typeface="Wingdings"/>
                <a:cs typeface="Wingdings"/>
              </a:rPr>
              <a:t></a:t>
            </a:r>
            <a:r>
              <a:rPr sz="1200" spc="-450" dirty="0">
                <a:solidFill>
                  <a:srgbClr val="999900"/>
                </a:solidFill>
                <a:latin typeface="Times New Roman"/>
                <a:cs typeface="Times New Roman"/>
              </a:rPr>
              <a:t>		</a:t>
            </a:r>
            <a:r>
              <a:rPr sz="1600" spc="-5" dirty="0">
                <a:latin typeface="Verdana"/>
                <a:cs typeface="Verdana"/>
              </a:rPr>
              <a:t>LED anodes </a:t>
            </a:r>
            <a:r>
              <a:rPr sz="1600" dirty="0">
                <a:latin typeface="Verdana"/>
                <a:cs typeface="Verdana"/>
              </a:rPr>
              <a:t>are </a:t>
            </a:r>
            <a:r>
              <a:rPr sz="1600" spc="-5" dirty="0">
                <a:latin typeface="Verdana"/>
                <a:cs typeface="Verdana"/>
              </a:rPr>
              <a:t>connected to the power supply </a:t>
            </a:r>
            <a:r>
              <a:rPr sz="1600" dirty="0">
                <a:latin typeface="Verdana"/>
                <a:cs typeface="Verdana"/>
              </a:rPr>
              <a:t>and </a:t>
            </a:r>
            <a:r>
              <a:rPr sz="1600" spc="-5" dirty="0">
                <a:latin typeface="Verdana"/>
                <a:cs typeface="Verdana"/>
              </a:rPr>
              <a:t>logic </a:t>
            </a:r>
            <a:r>
              <a:rPr sz="1600" dirty="0">
                <a:latin typeface="Verdana"/>
                <a:cs typeface="Verdana"/>
              </a:rPr>
              <a:t>0 </a:t>
            </a:r>
            <a:r>
              <a:rPr sz="1600" spc="-5" dirty="0">
                <a:latin typeface="Verdana"/>
                <a:cs typeface="Verdana"/>
              </a:rPr>
              <a:t>from the </a:t>
            </a:r>
            <a:r>
              <a:rPr sz="1600" dirty="0">
                <a:latin typeface="Verdana"/>
                <a:cs typeface="Verdana"/>
              </a:rPr>
              <a:t>I/  O </a:t>
            </a:r>
            <a:r>
              <a:rPr sz="1600" spc="-5" dirty="0">
                <a:latin typeface="Verdana"/>
                <a:cs typeface="Verdana"/>
              </a:rPr>
              <a:t>port turns on the LEDs </a:t>
            </a:r>
            <a:r>
              <a:rPr sz="1600" dirty="0">
                <a:latin typeface="Verdana"/>
                <a:cs typeface="Verdana"/>
              </a:rPr>
              <a:t>- The </a:t>
            </a:r>
            <a:r>
              <a:rPr sz="1600" spc="-5" dirty="0">
                <a:latin typeface="Verdana"/>
                <a:cs typeface="Verdana"/>
              </a:rPr>
              <a:t>current </a:t>
            </a:r>
            <a:r>
              <a:rPr sz="1600" dirty="0">
                <a:latin typeface="Verdana"/>
                <a:cs typeface="Verdana"/>
              </a:rPr>
              <a:t>is </a:t>
            </a:r>
            <a:r>
              <a:rPr sz="1600" spc="-5" dirty="0">
                <a:latin typeface="Verdana"/>
                <a:cs typeface="Verdana"/>
              </a:rPr>
              <a:t>received by the chip called  </a:t>
            </a:r>
            <a:r>
              <a:rPr sz="1600" spc="-5" dirty="0">
                <a:solidFill>
                  <a:srgbClr val="FF0000"/>
                </a:solidFill>
                <a:latin typeface="Verdana"/>
                <a:cs typeface="Verdana"/>
              </a:rPr>
              <a:t>current</a:t>
            </a:r>
            <a:r>
              <a:rPr sz="16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Verdana"/>
                <a:cs typeface="Verdana"/>
              </a:rPr>
              <a:t>sinking</a:t>
            </a:r>
            <a:r>
              <a:rPr sz="1600" spc="-5" dirty="0">
                <a:latin typeface="Verdana"/>
                <a:cs typeface="Verdana"/>
              </a:rPr>
              <a:t>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1400" y="4038600"/>
            <a:ext cx="3733800" cy="217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60140" y="6360397"/>
            <a:ext cx="1468755" cy="60198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latin typeface="Arial"/>
                <a:cs typeface="Arial"/>
              </a:rPr>
              <a:t>Common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Cathode</a:t>
            </a:r>
            <a:endParaRPr sz="1400">
              <a:latin typeface="Arial"/>
              <a:cs typeface="Arial"/>
            </a:endParaRPr>
          </a:p>
          <a:p>
            <a:pPr marR="10160" algn="ctr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Verdana"/>
                <a:cs typeface="Verdana"/>
              </a:rPr>
              <a:t>Active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high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8940" y="6421966"/>
            <a:ext cx="1445260" cy="54038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400" spc="-5" dirty="0">
                <a:latin typeface="Verdana"/>
                <a:cs typeface="Verdana"/>
              </a:rPr>
              <a:t>Common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Anode</a:t>
            </a:r>
            <a:endParaRPr sz="1400">
              <a:latin typeface="Verdana"/>
              <a:cs typeface="Verdana"/>
            </a:endParaRPr>
          </a:p>
          <a:p>
            <a:pPr marR="92710" algn="ctr">
              <a:lnSpc>
                <a:spcPct val="100000"/>
              </a:lnSpc>
              <a:spcBef>
                <a:spcPts val="120"/>
              </a:spcBef>
            </a:pPr>
            <a:r>
              <a:rPr sz="1800" spc="-5" dirty="0">
                <a:latin typeface="Verdana"/>
                <a:cs typeface="Verdana"/>
              </a:rPr>
              <a:t>Active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low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</TotalTime>
  <Words>3495</Words>
  <Application>Microsoft Office PowerPoint</Application>
  <PresentationFormat>Custom</PresentationFormat>
  <Paragraphs>682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Slide 1</vt:lpstr>
      <vt:lpstr>Basic Concepts in I/O Interfacing  and PIC18 I/O Ports (1 of 2)</vt:lpstr>
      <vt:lpstr> Block Diagram of I/O Interfacing </vt:lpstr>
      <vt:lpstr>I/O Ports: Interfacing and Addressing</vt:lpstr>
      <vt:lpstr> PIC18F452/4520 I/O Ports (1 of 5) </vt:lpstr>
      <vt:lpstr> PIC18F452/4520 I/O Ports (2 of 5) </vt:lpstr>
      <vt:lpstr> PIC18F452/4520 I/O Ports (3 of 5) </vt:lpstr>
      <vt:lpstr>PIC18F452/4520 I/O Ports (4 of 5)</vt:lpstr>
      <vt:lpstr> Interfacing Output Peripherals (1 of 2)</vt:lpstr>
      <vt:lpstr>Interfacing Dip Switches and  Interfacing LEDs</vt:lpstr>
      <vt:lpstr> Driving an LED </vt:lpstr>
      <vt:lpstr> Driving a RELAY &amp; SOLENOID </vt:lpstr>
      <vt:lpstr> Example: Reading from an I/O Port</vt:lpstr>
      <vt:lpstr> Internal Pull-Up Resistor (1 of 2) </vt:lpstr>
      <vt:lpstr> Internal Pull-Up Resistor (2 of 2) </vt:lpstr>
      <vt:lpstr>Illustration: Interfacing Push-Button Keys (1 of 6)</vt:lpstr>
      <vt:lpstr>Slide 17</vt:lpstr>
      <vt:lpstr>Data Converters:</vt:lpstr>
      <vt:lpstr>Data Converters: Basic Concepts</vt:lpstr>
      <vt:lpstr>Embedded System</vt:lpstr>
      <vt:lpstr>A/D Converter</vt:lpstr>
      <vt:lpstr>Analog-to-Digital</vt:lpstr>
      <vt:lpstr>PIC18F4520 Analog-to-Digital (A/D)  Converter Module (1 of 3)</vt:lpstr>
      <vt:lpstr>PIC18F4520 Analog-to-Digital (A/D)  Converter Module (2 of 3)</vt:lpstr>
      <vt:lpstr>PIC18F2XK20/4XK20 Analog-to-</vt:lpstr>
      <vt:lpstr>PIC18F4520 Analog-to-Digital (A/D)  Converter Module (3 of 3)</vt:lpstr>
      <vt:lpstr>A/D Control Register0 (ADCON0)</vt:lpstr>
      <vt:lpstr>A to D Control Register1 (ADCON1)</vt:lpstr>
      <vt:lpstr>A to D Control Register1 (ADCON1)</vt:lpstr>
      <vt:lpstr>A to D Control Register1 (ADCON1)</vt:lpstr>
      <vt:lpstr>Selecting the Analog Port</vt:lpstr>
      <vt:lpstr>A to D Control Register2 (ADCON2) (1 of 2)</vt:lpstr>
      <vt:lpstr>A to D Control Register2 (ADCON2) (2 of 2)</vt:lpstr>
      <vt:lpstr>A to D Control Register2 (ADCON2) (2 of 2)</vt:lpstr>
      <vt:lpstr>Reading the OUTPUT Results</vt:lpstr>
      <vt:lpstr>Example 12.3</vt:lpstr>
      <vt:lpstr>Example</vt:lpstr>
      <vt:lpstr>Introduction UART</vt:lpstr>
      <vt:lpstr>Communication Protocols</vt:lpstr>
      <vt:lpstr>Communication Protocols</vt:lpstr>
      <vt:lpstr>Parity and Baud Rate</vt:lpstr>
      <vt:lpstr>Questions</vt:lpstr>
      <vt:lpstr>Serial Communication</vt:lpstr>
      <vt:lpstr>Data Frame</vt:lpstr>
      <vt:lpstr>Problem</vt:lpstr>
      <vt:lpstr>Communication Modes</vt:lpstr>
      <vt:lpstr>Differential Vs. Single Ended</vt:lpstr>
      <vt:lpstr>UART Protocols  Different Voltage Levels</vt:lpstr>
      <vt:lpstr>Interfacing</vt:lpstr>
      <vt:lpstr>UART Connection</vt:lpstr>
      <vt:lpstr>Slide 51</vt:lpstr>
      <vt:lpstr>Reset Conditions</vt:lpstr>
      <vt:lpstr>Watchdog Timer</vt:lpstr>
      <vt:lpstr>Brownout Reset</vt:lpstr>
      <vt:lpstr>Clocks</vt:lpstr>
      <vt:lpstr>Clock Sources</vt:lpstr>
      <vt:lpstr>MCU Clock Source Diagram</vt:lpstr>
      <vt:lpstr>XTL / Ceramic Clock Source Connection</vt:lpstr>
      <vt:lpstr>RC Oscillator Clock Source Connection</vt:lpstr>
      <vt:lpstr>Clock Examples</vt:lpstr>
      <vt:lpstr>Programming Example</vt:lpstr>
      <vt:lpstr>Basic Concepts in  Counters and Timers</vt:lpstr>
      <vt:lpstr>Hardware Counters and Timers</vt:lpstr>
      <vt:lpstr>Types of Counters</vt:lpstr>
      <vt:lpstr>Timer Applications</vt:lpstr>
      <vt:lpstr>Capture, Compare, and  PWM (CCP) Modules</vt:lpstr>
      <vt:lpstr>Slide 67</vt:lpstr>
      <vt:lpstr>PIC18 Timers</vt:lpstr>
      <vt:lpstr>Timer0</vt:lpstr>
      <vt:lpstr>Timer0</vt:lpstr>
      <vt:lpstr>TIMER0 Registers</vt:lpstr>
      <vt:lpstr>Timer0</vt:lpstr>
      <vt:lpstr>Timer0 Control  Register (1 of 2)</vt:lpstr>
      <vt:lpstr>Timer0 Control  Register (2 of 2)</vt:lpstr>
      <vt:lpstr>Control Word to Initialize Timer0</vt:lpstr>
      <vt:lpstr>Example - Set TMR0 as an 8-bit timer</vt:lpstr>
      <vt:lpstr>Timer1 – 16-bit (1 of 5)</vt:lpstr>
      <vt:lpstr>Timer1 (3 of 5)</vt:lpstr>
      <vt:lpstr>Timer2</vt:lpstr>
      <vt:lpstr>Example for Timer2</vt:lpstr>
      <vt:lpstr>Example for Timer2 - continue</vt:lpstr>
      <vt:lpstr>Timer3</vt:lpstr>
      <vt:lpstr>Timer4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cp:lastModifiedBy>Windows User</cp:lastModifiedBy>
  <cp:revision>3</cp:revision>
  <dcterms:created xsi:type="dcterms:W3CDTF">2019-11-14T12:26:13Z</dcterms:created>
  <dcterms:modified xsi:type="dcterms:W3CDTF">2020-11-12T06:29:50Z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2019-11-14T00:00:00Z</vt:filetime>
  </property>
</Properties>
</file>